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Lst>
  <p:sldSz cx="30275213" cy="42803763"/>
  <p:notesSz cx="10083800" cy="15125700"/>
  <p:defaultTextStyle>
    <a:defPPr>
      <a:defRPr lang="en-US"/>
    </a:defPPr>
    <a:lvl1pPr marL="0" algn="l" defTabSz="2650663" rtl="0" eaLnBrk="1" latinLnBrk="0" hangingPunct="1">
      <a:defRPr sz="5200" kern="1200">
        <a:solidFill>
          <a:schemeClr val="tx1"/>
        </a:solidFill>
        <a:latin typeface="+mn-lt"/>
        <a:ea typeface="+mn-ea"/>
        <a:cs typeface="+mn-cs"/>
      </a:defRPr>
    </a:lvl1pPr>
    <a:lvl2pPr marL="1325331" algn="l" defTabSz="2650663" rtl="0" eaLnBrk="1" latinLnBrk="0" hangingPunct="1">
      <a:defRPr sz="5200" kern="1200">
        <a:solidFill>
          <a:schemeClr val="tx1"/>
        </a:solidFill>
        <a:latin typeface="+mn-lt"/>
        <a:ea typeface="+mn-ea"/>
        <a:cs typeface="+mn-cs"/>
      </a:defRPr>
    </a:lvl2pPr>
    <a:lvl3pPr marL="2650663" algn="l" defTabSz="2650663" rtl="0" eaLnBrk="1" latinLnBrk="0" hangingPunct="1">
      <a:defRPr sz="5200" kern="1200">
        <a:solidFill>
          <a:schemeClr val="tx1"/>
        </a:solidFill>
        <a:latin typeface="+mn-lt"/>
        <a:ea typeface="+mn-ea"/>
        <a:cs typeface="+mn-cs"/>
      </a:defRPr>
    </a:lvl3pPr>
    <a:lvl4pPr marL="3975994" algn="l" defTabSz="2650663" rtl="0" eaLnBrk="1" latinLnBrk="0" hangingPunct="1">
      <a:defRPr sz="5200" kern="1200">
        <a:solidFill>
          <a:schemeClr val="tx1"/>
        </a:solidFill>
        <a:latin typeface="+mn-lt"/>
        <a:ea typeface="+mn-ea"/>
        <a:cs typeface="+mn-cs"/>
      </a:defRPr>
    </a:lvl4pPr>
    <a:lvl5pPr marL="5301325" algn="l" defTabSz="2650663" rtl="0" eaLnBrk="1" latinLnBrk="0" hangingPunct="1">
      <a:defRPr sz="5200" kern="1200">
        <a:solidFill>
          <a:schemeClr val="tx1"/>
        </a:solidFill>
        <a:latin typeface="+mn-lt"/>
        <a:ea typeface="+mn-ea"/>
        <a:cs typeface="+mn-cs"/>
      </a:defRPr>
    </a:lvl5pPr>
    <a:lvl6pPr marL="6626657" algn="l" defTabSz="2650663" rtl="0" eaLnBrk="1" latinLnBrk="0" hangingPunct="1">
      <a:defRPr sz="5200" kern="1200">
        <a:solidFill>
          <a:schemeClr val="tx1"/>
        </a:solidFill>
        <a:latin typeface="+mn-lt"/>
        <a:ea typeface="+mn-ea"/>
        <a:cs typeface="+mn-cs"/>
      </a:defRPr>
    </a:lvl6pPr>
    <a:lvl7pPr marL="7951988" algn="l" defTabSz="2650663" rtl="0" eaLnBrk="1" latinLnBrk="0" hangingPunct="1">
      <a:defRPr sz="5200" kern="1200">
        <a:solidFill>
          <a:schemeClr val="tx1"/>
        </a:solidFill>
        <a:latin typeface="+mn-lt"/>
        <a:ea typeface="+mn-ea"/>
        <a:cs typeface="+mn-cs"/>
      </a:defRPr>
    </a:lvl7pPr>
    <a:lvl8pPr marL="9277320" algn="l" defTabSz="2650663" rtl="0" eaLnBrk="1" latinLnBrk="0" hangingPunct="1">
      <a:defRPr sz="5200" kern="1200">
        <a:solidFill>
          <a:schemeClr val="tx1"/>
        </a:solidFill>
        <a:latin typeface="+mn-lt"/>
        <a:ea typeface="+mn-ea"/>
        <a:cs typeface="+mn-cs"/>
      </a:defRPr>
    </a:lvl8pPr>
    <a:lvl9pPr marL="10602651" algn="l" defTabSz="2650663" rtl="0" eaLnBrk="1" latinLnBrk="0" hangingPunct="1">
      <a:defRPr sz="5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50">
          <p15:clr>
            <a:srgbClr val="A4A3A4"/>
          </p15:clr>
        </p15:guide>
        <p15:guide id="2" pos="6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54" y="-13104"/>
      </p:cViewPr>
      <p:guideLst>
        <p:guide orient="horz" pos="8150"/>
        <p:guide pos="6485"/>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70641" y="13269168"/>
            <a:ext cx="25733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41282" y="23970109"/>
            <a:ext cx="211926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93573" y="39807501"/>
            <a:ext cx="9688068" cy="800219"/>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1" y="39807501"/>
            <a:ext cx="6963299" cy="80021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11/9/2023</a:t>
            </a:fld>
            <a:endParaRPr lang="en-US"/>
          </a:p>
        </p:txBody>
      </p:sp>
      <p:sp>
        <p:nvSpPr>
          <p:cNvPr id="6" name="Holder 6"/>
          <p:cNvSpPr>
            <a:spLocks noGrp="1"/>
          </p:cNvSpPr>
          <p:nvPr>
            <p:ph type="sldNum" sz="quarter" idx="7"/>
          </p:nvPr>
        </p:nvSpPr>
        <p:spPr>
          <a:xfrm>
            <a:off x="21798153" y="39807501"/>
            <a:ext cx="6963299" cy="800219"/>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13761" y="1712151"/>
            <a:ext cx="27247692" cy="276999"/>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1513761" y="9844865"/>
            <a:ext cx="27247692" cy="276999"/>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10293573" y="39807501"/>
            <a:ext cx="9688068" cy="800219"/>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1" y="39807501"/>
            <a:ext cx="6963299" cy="80021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11/9/2023</a:t>
            </a:fld>
            <a:endParaRPr lang="en-US"/>
          </a:p>
        </p:txBody>
      </p:sp>
      <p:sp>
        <p:nvSpPr>
          <p:cNvPr id="6" name="Holder 6"/>
          <p:cNvSpPr>
            <a:spLocks noGrp="1"/>
          </p:cNvSpPr>
          <p:nvPr>
            <p:ph type="sldNum" sz="quarter" idx="7"/>
          </p:nvPr>
        </p:nvSpPr>
        <p:spPr>
          <a:xfrm>
            <a:off x="21798153" y="39807501"/>
            <a:ext cx="6963299" cy="800219"/>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13761" y="1712151"/>
            <a:ext cx="27247692" cy="276999"/>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1513762" y="9844865"/>
            <a:ext cx="1316971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91736" y="9844865"/>
            <a:ext cx="1316971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0293573" y="39807501"/>
            <a:ext cx="9688068" cy="800219"/>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1513761" y="39807501"/>
            <a:ext cx="6963299" cy="80021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11/9/2023</a:t>
            </a:fld>
            <a:endParaRPr lang="en-US"/>
          </a:p>
        </p:txBody>
      </p:sp>
      <p:sp>
        <p:nvSpPr>
          <p:cNvPr id="7" name="Holder 7"/>
          <p:cNvSpPr>
            <a:spLocks noGrp="1"/>
          </p:cNvSpPr>
          <p:nvPr>
            <p:ph type="sldNum" sz="quarter" idx="7"/>
          </p:nvPr>
        </p:nvSpPr>
        <p:spPr>
          <a:xfrm>
            <a:off x="21798153" y="39807501"/>
            <a:ext cx="6963299" cy="800219"/>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13761" y="1712151"/>
            <a:ext cx="27247692" cy="276999"/>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10293573" y="39807501"/>
            <a:ext cx="9688068" cy="800219"/>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1513761" y="39807501"/>
            <a:ext cx="6963299" cy="80021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11/9/2023</a:t>
            </a:fld>
            <a:endParaRPr lang="en-US"/>
          </a:p>
        </p:txBody>
      </p:sp>
      <p:sp>
        <p:nvSpPr>
          <p:cNvPr id="5" name="Holder 5"/>
          <p:cNvSpPr>
            <a:spLocks noGrp="1"/>
          </p:cNvSpPr>
          <p:nvPr>
            <p:ph type="sldNum" sz="quarter" idx="7"/>
          </p:nvPr>
        </p:nvSpPr>
        <p:spPr>
          <a:xfrm>
            <a:off x="21798153" y="39807501"/>
            <a:ext cx="6963299" cy="800219"/>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4E61516-D7D5-EB7F-1E87-198446BEA308}"/>
              </a:ext>
            </a:extLst>
          </p:cNvPr>
          <p:cNvSpPr/>
          <p:nvPr userDrawn="1"/>
        </p:nvSpPr>
        <p:spPr>
          <a:xfrm>
            <a:off x="0" y="1"/>
            <a:ext cx="30275213" cy="4682790"/>
          </a:xfrm>
          <a:prstGeom prst="rect">
            <a:avLst/>
          </a:prstGeom>
          <a:solidFill>
            <a:srgbClr val="00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E5353064-C635-B5CC-D42B-CA66D4438796}"/>
              </a:ext>
            </a:extLst>
          </p:cNvPr>
          <p:cNvSpPr/>
          <p:nvPr userDrawn="1"/>
        </p:nvSpPr>
        <p:spPr>
          <a:xfrm>
            <a:off x="507206" y="-1"/>
            <a:ext cx="4219494" cy="5095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descr="Icono&#10;&#10;Descripción generada automáticamente">
            <a:extLst>
              <a:ext uri="{FF2B5EF4-FFF2-40B4-BE49-F238E27FC236}">
                <a16:creationId xmlns:a16="http://schemas.microsoft.com/office/drawing/2014/main" id="{3FF45C3F-CB3D-01FE-4942-5F1767DACA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6784" y="218281"/>
            <a:ext cx="2980338" cy="3182927"/>
          </a:xfrm>
          <a:prstGeom prst="rect">
            <a:avLst/>
          </a:prstGeom>
          <a:ln>
            <a:noFill/>
          </a:ln>
        </p:spPr>
      </p:pic>
      <p:sp>
        <p:nvSpPr>
          <p:cNvPr id="13" name="CuadroTexto 12">
            <a:extLst>
              <a:ext uri="{FF2B5EF4-FFF2-40B4-BE49-F238E27FC236}">
                <a16:creationId xmlns:a16="http://schemas.microsoft.com/office/drawing/2014/main" id="{735F96A8-D2FE-39B2-461B-A3B03B2F2224}"/>
              </a:ext>
            </a:extLst>
          </p:cNvPr>
          <p:cNvSpPr txBox="1"/>
          <p:nvPr userDrawn="1"/>
        </p:nvSpPr>
        <p:spPr>
          <a:xfrm>
            <a:off x="597810" y="3564946"/>
            <a:ext cx="4038285" cy="954107"/>
          </a:xfrm>
          <a:prstGeom prst="rect">
            <a:avLst/>
          </a:prstGeom>
          <a:noFill/>
        </p:spPr>
        <p:txBody>
          <a:bodyPr wrap="none" rtlCol="0">
            <a:spAutoFit/>
          </a:bodyPr>
          <a:lstStyle/>
          <a:p>
            <a:pPr algn="ctr"/>
            <a:r>
              <a:rPr lang="es-MX" sz="3200" b="1" dirty="0">
                <a:solidFill>
                  <a:schemeClr val="accent3">
                    <a:lumMod val="50000"/>
                  </a:schemeClr>
                </a:solidFill>
                <a:latin typeface="Arial" panose="020B0604020202020204" pitchFamily="34" charset="0"/>
                <a:cs typeface="Arial" panose="020B0604020202020204" pitchFamily="34" charset="0"/>
              </a:rPr>
              <a:t>PETROPHASE 2024</a:t>
            </a:r>
          </a:p>
          <a:p>
            <a:pPr algn="ctr"/>
            <a:r>
              <a:rPr lang="es-MX" sz="2400" dirty="0" err="1">
                <a:solidFill>
                  <a:schemeClr val="accent3">
                    <a:lumMod val="50000"/>
                  </a:schemeClr>
                </a:solidFill>
                <a:latin typeface="Arial" panose="020B0604020202020204" pitchFamily="34" charset="0"/>
                <a:cs typeface="Arial" panose="020B0604020202020204" pitchFamily="34" charset="0"/>
              </a:rPr>
              <a:t>Merida</a:t>
            </a:r>
            <a:r>
              <a:rPr lang="es-MX" sz="2400" dirty="0">
                <a:solidFill>
                  <a:schemeClr val="accent3">
                    <a:lumMod val="50000"/>
                  </a:schemeClr>
                </a:solidFill>
                <a:latin typeface="Arial" panose="020B0604020202020204" pitchFamily="34" charset="0"/>
                <a:cs typeface="Arial" panose="020B0604020202020204" pitchFamily="34" charset="0"/>
              </a:rPr>
              <a:t>, </a:t>
            </a:r>
            <a:r>
              <a:rPr lang="es-MX" sz="2400" dirty="0" err="1">
                <a:solidFill>
                  <a:schemeClr val="accent3">
                    <a:lumMod val="50000"/>
                  </a:schemeClr>
                </a:solidFill>
                <a:latin typeface="Arial" panose="020B0604020202020204" pitchFamily="34" charset="0"/>
                <a:cs typeface="Arial" panose="020B0604020202020204" pitchFamily="34" charset="0"/>
              </a:rPr>
              <a:t>Yucatan</a:t>
            </a:r>
            <a:r>
              <a:rPr lang="es-MX" sz="2400" dirty="0">
                <a:solidFill>
                  <a:schemeClr val="accent3">
                    <a:lumMod val="50000"/>
                  </a:schemeClr>
                </a:solidFill>
                <a:latin typeface="Arial" panose="020B0604020202020204" pitchFamily="34" charset="0"/>
                <a:cs typeface="Arial" panose="020B0604020202020204" pitchFamily="34" charset="0"/>
              </a:rPr>
              <a:t>, Mexico</a:t>
            </a:r>
          </a:p>
        </p:txBody>
      </p:sp>
      <p:sp>
        <p:nvSpPr>
          <p:cNvPr id="15" name="Rectángulo 14">
            <a:extLst>
              <a:ext uri="{FF2B5EF4-FFF2-40B4-BE49-F238E27FC236}">
                <a16:creationId xmlns:a16="http://schemas.microsoft.com/office/drawing/2014/main" id="{1A70A234-E2F8-46C7-FDE5-0DFCCCB38CE9}"/>
              </a:ext>
            </a:extLst>
          </p:cNvPr>
          <p:cNvSpPr/>
          <p:nvPr userDrawn="1"/>
        </p:nvSpPr>
        <p:spPr>
          <a:xfrm>
            <a:off x="0" y="40780769"/>
            <a:ext cx="30275213" cy="959363"/>
          </a:xfrm>
          <a:prstGeom prst="rect">
            <a:avLst/>
          </a:prstGeom>
          <a:solidFill>
            <a:srgbClr val="00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descr="Texto&#10;&#10;Descripción generada automáticamente">
            <a:extLst>
              <a:ext uri="{FF2B5EF4-FFF2-40B4-BE49-F238E27FC236}">
                <a16:creationId xmlns:a16="http://schemas.microsoft.com/office/drawing/2014/main" id="{1E9158C6-D7DD-73D7-84D2-F2435C4B392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0590" y="40680481"/>
            <a:ext cx="4588216" cy="10855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325331">
        <a:defRPr>
          <a:latin typeface="+mn-lt"/>
          <a:ea typeface="+mn-ea"/>
          <a:cs typeface="+mn-cs"/>
        </a:defRPr>
      </a:lvl2pPr>
      <a:lvl3pPr marL="2650663">
        <a:defRPr>
          <a:latin typeface="+mn-lt"/>
          <a:ea typeface="+mn-ea"/>
          <a:cs typeface="+mn-cs"/>
        </a:defRPr>
      </a:lvl3pPr>
      <a:lvl4pPr marL="3975994">
        <a:defRPr>
          <a:latin typeface="+mn-lt"/>
          <a:ea typeface="+mn-ea"/>
          <a:cs typeface="+mn-cs"/>
        </a:defRPr>
      </a:lvl4pPr>
      <a:lvl5pPr marL="5301325">
        <a:defRPr>
          <a:latin typeface="+mn-lt"/>
          <a:ea typeface="+mn-ea"/>
          <a:cs typeface="+mn-cs"/>
        </a:defRPr>
      </a:lvl5pPr>
      <a:lvl6pPr marL="6626657">
        <a:defRPr>
          <a:latin typeface="+mn-lt"/>
          <a:ea typeface="+mn-ea"/>
          <a:cs typeface="+mn-cs"/>
        </a:defRPr>
      </a:lvl6pPr>
      <a:lvl7pPr marL="7951988">
        <a:defRPr>
          <a:latin typeface="+mn-lt"/>
          <a:ea typeface="+mn-ea"/>
          <a:cs typeface="+mn-cs"/>
        </a:defRPr>
      </a:lvl7pPr>
      <a:lvl8pPr marL="9277320">
        <a:defRPr>
          <a:latin typeface="+mn-lt"/>
          <a:ea typeface="+mn-ea"/>
          <a:cs typeface="+mn-cs"/>
        </a:defRPr>
      </a:lvl8pPr>
      <a:lvl9pPr marL="10602651">
        <a:defRPr>
          <a:latin typeface="+mn-lt"/>
          <a:ea typeface="+mn-ea"/>
          <a:cs typeface="+mn-cs"/>
        </a:defRPr>
      </a:lvl9pPr>
    </p:bodyStyle>
    <p:otherStyle>
      <a:lvl1pPr marL="0">
        <a:defRPr>
          <a:latin typeface="+mn-lt"/>
          <a:ea typeface="+mn-ea"/>
          <a:cs typeface="+mn-cs"/>
        </a:defRPr>
      </a:lvl1pPr>
      <a:lvl2pPr marL="1325331">
        <a:defRPr>
          <a:latin typeface="+mn-lt"/>
          <a:ea typeface="+mn-ea"/>
          <a:cs typeface="+mn-cs"/>
        </a:defRPr>
      </a:lvl2pPr>
      <a:lvl3pPr marL="2650663">
        <a:defRPr>
          <a:latin typeface="+mn-lt"/>
          <a:ea typeface="+mn-ea"/>
          <a:cs typeface="+mn-cs"/>
        </a:defRPr>
      </a:lvl3pPr>
      <a:lvl4pPr marL="3975994">
        <a:defRPr>
          <a:latin typeface="+mn-lt"/>
          <a:ea typeface="+mn-ea"/>
          <a:cs typeface="+mn-cs"/>
        </a:defRPr>
      </a:lvl4pPr>
      <a:lvl5pPr marL="5301325">
        <a:defRPr>
          <a:latin typeface="+mn-lt"/>
          <a:ea typeface="+mn-ea"/>
          <a:cs typeface="+mn-cs"/>
        </a:defRPr>
      </a:lvl5pPr>
      <a:lvl6pPr marL="6626657">
        <a:defRPr>
          <a:latin typeface="+mn-lt"/>
          <a:ea typeface="+mn-ea"/>
          <a:cs typeface="+mn-cs"/>
        </a:defRPr>
      </a:lvl6pPr>
      <a:lvl7pPr marL="7951988">
        <a:defRPr>
          <a:latin typeface="+mn-lt"/>
          <a:ea typeface="+mn-ea"/>
          <a:cs typeface="+mn-cs"/>
        </a:defRPr>
      </a:lvl7pPr>
      <a:lvl8pPr marL="9277320">
        <a:defRPr>
          <a:latin typeface="+mn-lt"/>
          <a:ea typeface="+mn-ea"/>
          <a:cs typeface="+mn-cs"/>
        </a:defRPr>
      </a:lvl8pPr>
      <a:lvl9pPr marL="1060265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1B95A542-F1AF-00BE-A742-0275A7E41C91}"/>
              </a:ext>
            </a:extLst>
          </p:cNvPr>
          <p:cNvSpPr txBox="1"/>
          <p:nvPr/>
        </p:nvSpPr>
        <p:spPr>
          <a:xfrm>
            <a:off x="354806" y="6634838"/>
            <a:ext cx="14076933" cy="3046988"/>
          </a:xfrm>
          <a:prstGeom prst="rect">
            <a:avLst/>
          </a:prstGeom>
          <a:noFill/>
        </p:spPr>
        <p:txBody>
          <a:bodyPr wrap="square">
            <a:spAutoFit/>
          </a:bodyPr>
          <a:lstStyle/>
          <a:p>
            <a:pPr algn="just"/>
            <a:r>
              <a:rPr lang="en-US" sz="2400" b="0" i="0" u="none" strike="noStrike" baseline="0" dirty="0">
                <a:latin typeface="Arial" panose="020B0604020202020204" pitchFamily="34" charset="0"/>
                <a:cs typeface="Arial" panose="020B0604020202020204" pitchFamily="34" charset="0"/>
              </a:rPr>
              <a:t>We combine the Statistical Associating Fluid Theory for Potentials of Variable Range (SAFT-VR) and the Mean Spherical Approximation (MSA) to develop an equation of state (EOS) to model asphaltene precipitation in petroleum fluids including the measured asphaltene onset-pressures (AOP’s) of a reservoir live oil. In this model, dispersive solvent–solvent and asphaltene–solvent interactions in reservoir fluids are represented by Yukawa potentials. The approach is based in the modeling of polar and ionic interactions via Yukawa potentials, as originally proposed by the Generalized Mean Spherical Approximation Theory, and also in recent studies in molecular simulation of charged fluids using non-Ewald effective pair interactions, as in the Wolf method</a:t>
            </a:r>
            <a:endParaRPr lang="es-MX" sz="16600"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1F1BE55-DD6E-8A55-26CD-581A817BF723}"/>
              </a:ext>
            </a:extLst>
          </p:cNvPr>
          <p:cNvSpPr txBox="1"/>
          <p:nvPr/>
        </p:nvSpPr>
        <p:spPr>
          <a:xfrm>
            <a:off x="354806" y="5539098"/>
            <a:ext cx="2888932" cy="89255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Abstract</a:t>
            </a:r>
            <a:endParaRPr lang="es-MX" b="1"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3F61BB23-9022-8802-062F-46E0F5E212FB}"/>
              </a:ext>
            </a:extLst>
          </p:cNvPr>
          <p:cNvSpPr txBox="1"/>
          <p:nvPr/>
        </p:nvSpPr>
        <p:spPr>
          <a:xfrm>
            <a:off x="8559428" y="4714650"/>
            <a:ext cx="11481220" cy="584775"/>
          </a:xfrm>
          <a:prstGeom prst="rect">
            <a:avLst/>
          </a:prstGeom>
          <a:noFill/>
        </p:spPr>
        <p:txBody>
          <a:bodyPr wrap="none" rtlCol="0">
            <a:spAutoFit/>
          </a:bodyPr>
          <a:lstStyle/>
          <a:p>
            <a:r>
              <a:rPr lang="es-MX" sz="3200" dirty="0">
                <a:latin typeface="Arial" panose="020B0604020202020204" pitchFamily="34" charset="0"/>
                <a:cs typeface="Arial" panose="020B0604020202020204" pitchFamily="34" charset="0"/>
              </a:rPr>
              <a:t>*</a:t>
            </a:r>
            <a:r>
              <a:rPr lang="es-MX" sz="2800" dirty="0">
                <a:latin typeface="Arial" panose="020B0604020202020204" pitchFamily="34" charset="0"/>
                <a:cs typeface="Arial" panose="020B0604020202020204" pitchFamily="34" charset="0"/>
              </a:rPr>
              <a:t> </a:t>
            </a:r>
            <a:r>
              <a:rPr lang="es-MX" sz="2800" dirty="0" err="1">
                <a:latin typeface="Arial" panose="020B0604020202020204" pitchFamily="34" charset="0"/>
                <a:cs typeface="Arial" panose="020B0604020202020204" pitchFamily="34" charset="0"/>
              </a:rPr>
              <a:t>To</a:t>
            </a:r>
            <a:r>
              <a:rPr lang="es-MX" sz="2800" dirty="0">
                <a:latin typeface="Arial" panose="020B0604020202020204" pitchFamily="34" charset="0"/>
                <a:cs typeface="Arial" panose="020B0604020202020204" pitchFamily="34" charset="0"/>
              </a:rPr>
              <a:t> </a:t>
            </a:r>
            <a:r>
              <a:rPr lang="es-MX" sz="2800" dirty="0" err="1">
                <a:latin typeface="Arial" panose="020B0604020202020204" pitchFamily="34" charset="0"/>
                <a:cs typeface="Arial" panose="020B0604020202020204" pitchFamily="34" charset="0"/>
              </a:rPr>
              <a:t>whom</a:t>
            </a:r>
            <a:r>
              <a:rPr lang="es-MX" sz="2800" dirty="0">
                <a:latin typeface="Arial" panose="020B0604020202020204" pitchFamily="34" charset="0"/>
                <a:cs typeface="Arial" panose="020B0604020202020204" pitchFamily="34" charset="0"/>
              </a:rPr>
              <a:t> </a:t>
            </a:r>
            <a:r>
              <a:rPr lang="es-MX" sz="2800" dirty="0" err="1">
                <a:latin typeface="Arial" panose="020B0604020202020204" pitchFamily="34" charset="0"/>
                <a:cs typeface="Arial" panose="020B0604020202020204" pitchFamily="34" charset="0"/>
              </a:rPr>
              <a:t>correspondence</a:t>
            </a:r>
            <a:r>
              <a:rPr lang="es-MX" sz="2800" dirty="0">
                <a:latin typeface="Arial" panose="020B0604020202020204" pitchFamily="34" charset="0"/>
                <a:cs typeface="Arial" panose="020B0604020202020204" pitchFamily="34" charset="0"/>
              </a:rPr>
              <a:t> </a:t>
            </a:r>
            <a:r>
              <a:rPr lang="es-MX" sz="2800" dirty="0" err="1">
                <a:latin typeface="Arial" panose="020B0604020202020204" pitchFamily="34" charset="0"/>
                <a:cs typeface="Arial" panose="020B0604020202020204" pitchFamily="34" charset="0"/>
              </a:rPr>
              <a:t>should</a:t>
            </a:r>
            <a:r>
              <a:rPr lang="es-MX" sz="2800" dirty="0">
                <a:latin typeface="Arial" panose="020B0604020202020204" pitchFamily="34" charset="0"/>
                <a:cs typeface="Arial" panose="020B0604020202020204" pitchFamily="34" charset="0"/>
              </a:rPr>
              <a:t> be </a:t>
            </a:r>
            <a:r>
              <a:rPr lang="es-MX" sz="2800" dirty="0" err="1">
                <a:latin typeface="Arial" panose="020B0604020202020204" pitchFamily="34" charset="0"/>
                <a:cs typeface="Arial" panose="020B0604020202020204" pitchFamily="34" charset="0"/>
              </a:rPr>
              <a:t>addressed</a:t>
            </a:r>
            <a:r>
              <a:rPr lang="es-MX" sz="2800" dirty="0">
                <a:latin typeface="Arial" panose="020B0604020202020204" pitchFamily="34" charset="0"/>
                <a:cs typeface="Arial" panose="020B0604020202020204" pitchFamily="34" charset="0"/>
              </a:rPr>
              <a:t>.  Email: clira@imp.mx</a:t>
            </a:r>
          </a:p>
        </p:txBody>
      </p:sp>
      <p:sp>
        <p:nvSpPr>
          <p:cNvPr id="29" name="CuadroTexto 28">
            <a:extLst>
              <a:ext uri="{FF2B5EF4-FFF2-40B4-BE49-F238E27FC236}">
                <a16:creationId xmlns:a16="http://schemas.microsoft.com/office/drawing/2014/main" id="{0F48C297-8147-5E70-D67A-5F1D7DF0EAC9}"/>
              </a:ext>
            </a:extLst>
          </p:cNvPr>
          <p:cNvSpPr txBox="1"/>
          <p:nvPr/>
        </p:nvSpPr>
        <p:spPr>
          <a:xfrm>
            <a:off x="383041" y="9852924"/>
            <a:ext cx="4075155" cy="89255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Introduction</a:t>
            </a:r>
            <a:endParaRPr lang="es-MX" b="1"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3677C2BA-6110-6A0E-BECF-4621802CD916}"/>
              </a:ext>
            </a:extLst>
          </p:cNvPr>
          <p:cNvSpPr txBox="1"/>
          <p:nvPr/>
        </p:nvSpPr>
        <p:spPr>
          <a:xfrm>
            <a:off x="435909" y="10838522"/>
            <a:ext cx="13991744" cy="1200329"/>
          </a:xfrm>
          <a:prstGeom prst="rect">
            <a:avLst/>
          </a:prstGeom>
          <a:noFill/>
        </p:spPr>
        <p:txBody>
          <a:bodyPr wrap="square">
            <a:spAutoFit/>
          </a:bodyPr>
          <a:lstStyle/>
          <a:p>
            <a:pPr algn="just"/>
            <a:r>
              <a:rPr lang="en-US" sz="2400" b="0" i="0" u="none" strike="noStrike" baseline="0" dirty="0">
                <a:solidFill>
                  <a:srgbClr val="000000"/>
                </a:solidFill>
                <a:latin typeface="Arial" panose="020B0604020202020204" pitchFamily="34" charset="0"/>
                <a:cs typeface="Arial" panose="020B0604020202020204" pitchFamily="34" charset="0"/>
              </a:rPr>
              <a:t>The Yukawa potential provides a natural system to model polar and charged fluids within the Generalized Mean Spherical Approximation (GMSA) [</a:t>
            </a:r>
            <a:r>
              <a:rPr lang="en-US" sz="2400" b="0" i="0" u="none" strike="noStrike" baseline="0" dirty="0">
                <a:solidFill>
                  <a:srgbClr val="0081AD"/>
                </a:solidFill>
                <a:latin typeface="Arial" panose="020B0604020202020204" pitchFamily="34" charset="0"/>
                <a:cs typeface="Arial" panose="020B0604020202020204" pitchFamily="34" charset="0"/>
              </a:rPr>
              <a:t>1</a:t>
            </a:r>
            <a:r>
              <a:rPr lang="en-US" sz="2400" b="0" i="0" u="none" strike="noStrike" baseline="0" dirty="0">
                <a:solidFill>
                  <a:srgbClr val="000000"/>
                </a:solidFill>
                <a:latin typeface="Arial" panose="020B0604020202020204" pitchFamily="34" charset="0"/>
                <a:cs typeface="Arial" panose="020B0604020202020204" pitchFamily="34" charset="0"/>
              </a:rPr>
              <a:t>]. This approach allows to solve the Ornstein–Zernike integral equation using an extended version of the Mean-Spherical Approximation (MSA),</a:t>
            </a:r>
          </a:p>
        </p:txBody>
      </p:sp>
      <p:sp>
        <p:nvSpPr>
          <p:cNvPr id="33" name="CuadroTexto 32">
            <a:extLst>
              <a:ext uri="{FF2B5EF4-FFF2-40B4-BE49-F238E27FC236}">
                <a16:creationId xmlns:a16="http://schemas.microsoft.com/office/drawing/2014/main" id="{A3ED0C43-2703-B36C-460D-7A562D47A07E}"/>
              </a:ext>
            </a:extLst>
          </p:cNvPr>
          <p:cNvSpPr txBox="1"/>
          <p:nvPr/>
        </p:nvSpPr>
        <p:spPr>
          <a:xfrm>
            <a:off x="383041" y="14057707"/>
            <a:ext cx="14076933" cy="3046988"/>
          </a:xfrm>
          <a:prstGeom prst="rect">
            <a:avLst/>
          </a:prstGeom>
          <a:noFill/>
        </p:spPr>
        <p:txBody>
          <a:bodyPr wrap="square">
            <a:spAutoFit/>
          </a:bodyPr>
          <a:lstStyle/>
          <a:p>
            <a:pPr algn="just"/>
            <a:r>
              <a:rPr lang="en-US" sz="2400" dirty="0">
                <a:solidFill>
                  <a:srgbClr val="000000"/>
                </a:solidFill>
                <a:latin typeface="Arial" panose="020B0604020202020204" pitchFamily="34" charset="0"/>
                <a:cs typeface="Arial" panose="020B0604020202020204" pitchFamily="34" charset="0"/>
              </a:rPr>
              <a:t>The s</a:t>
            </a:r>
            <a:r>
              <a:rPr lang="en-US" sz="2400" b="0" i="0" u="none" strike="noStrike" baseline="0" dirty="0">
                <a:solidFill>
                  <a:srgbClr val="000000"/>
                </a:solidFill>
                <a:latin typeface="Arial" panose="020B0604020202020204" pitchFamily="34" charset="0"/>
                <a:cs typeface="Arial" panose="020B0604020202020204" pitchFamily="34" charset="0"/>
              </a:rPr>
              <a:t>uperior performance of the Yukawa SAFT-VR EOS approach to model solubilities of substances of interest in the pharmaceutical industry has been recently reported in [</a:t>
            </a:r>
            <a:r>
              <a:rPr lang="en-US" sz="2400" dirty="0">
                <a:solidFill>
                  <a:srgbClr val="0081AD"/>
                </a:solidFill>
                <a:latin typeface="Arial" panose="020B0604020202020204" pitchFamily="34" charset="0"/>
                <a:cs typeface="Arial" panose="020B0604020202020204" pitchFamily="34" charset="0"/>
              </a:rPr>
              <a:t>2</a:t>
            </a:r>
            <a:r>
              <a:rPr lang="en-US" sz="2400" b="0" i="0" u="none" strike="noStrike" baseline="0" dirty="0">
                <a:solidFill>
                  <a:srgbClr val="000000"/>
                </a:solidFill>
                <a:latin typeface="Arial" panose="020B0604020202020204" pitchFamily="34" charset="0"/>
                <a:cs typeface="Arial" panose="020B0604020202020204" pitchFamily="34" charset="0"/>
              </a:rPr>
              <a:t>]. Based on the same approaches used by Wu et al. [</a:t>
            </a:r>
            <a:r>
              <a:rPr lang="en-US" sz="2400" dirty="0">
                <a:solidFill>
                  <a:srgbClr val="0081AD"/>
                </a:solidFill>
                <a:latin typeface="Arial" panose="020B0604020202020204" pitchFamily="34" charset="0"/>
                <a:cs typeface="Arial" panose="020B0604020202020204" pitchFamily="34" charset="0"/>
              </a:rPr>
              <a:t>3</a:t>
            </a:r>
            <a:r>
              <a:rPr lang="en-US" sz="2400" b="0" i="0" u="none" strike="noStrike" baseline="0" dirty="0">
                <a:solidFill>
                  <a:srgbClr val="000000"/>
                </a:solidFill>
                <a:latin typeface="Arial" panose="020B0604020202020204" pitchFamily="34" charset="0"/>
                <a:cs typeface="Arial" panose="020B0604020202020204" pitchFamily="34" charset="0"/>
              </a:rPr>
              <a:t>], Buenrostro–Gonzalez et al. [</a:t>
            </a:r>
            <a:r>
              <a:rPr lang="en-US" sz="2400" b="0" i="0" u="none" strike="noStrike" baseline="0" dirty="0">
                <a:solidFill>
                  <a:srgbClr val="0081AD"/>
                </a:solidFill>
                <a:latin typeface="Arial" panose="020B0604020202020204" pitchFamily="34" charset="0"/>
                <a:cs typeface="Arial" panose="020B0604020202020204" pitchFamily="34" charset="0"/>
              </a:rPr>
              <a:t>4</a:t>
            </a:r>
            <a:r>
              <a:rPr lang="en-US" sz="2400" b="0" i="0" u="none" strike="noStrike" baseline="0" dirty="0">
                <a:solidFill>
                  <a:srgbClr val="000000"/>
                </a:solidFill>
                <a:latin typeface="Arial" panose="020B0604020202020204" pitchFamily="34" charset="0"/>
                <a:cs typeface="Arial" panose="020B0604020202020204" pitchFamily="34" charset="0"/>
              </a:rPr>
              <a:t>], and the Mean Spherical Approximation for Yukawa fluids [</a:t>
            </a:r>
            <a:r>
              <a:rPr lang="en-US" sz="2400" dirty="0">
                <a:solidFill>
                  <a:srgbClr val="0081AD"/>
                </a:solidFill>
                <a:latin typeface="Arial" panose="020B0604020202020204" pitchFamily="34" charset="0"/>
                <a:cs typeface="Arial" panose="020B0604020202020204" pitchFamily="34" charset="0"/>
              </a:rPr>
              <a:t>5</a:t>
            </a:r>
            <a:r>
              <a:rPr lang="en-US" sz="2400" b="0" i="0" u="none" strike="noStrike" baseline="0" dirty="0">
                <a:solidFill>
                  <a:srgbClr val="000000"/>
                </a:solidFill>
                <a:latin typeface="Arial" panose="020B0604020202020204" pitchFamily="34" charset="0"/>
                <a:cs typeface="Arial" panose="020B0604020202020204" pitchFamily="34" charset="0"/>
              </a:rPr>
              <a:t>], we propose here a primitive model to effectively describe the electrostatic behavior of asphaltenes as molecules whose monomers interact via the Yukawa pair potential, with no associating sites. We </a:t>
            </a:r>
            <a:r>
              <a:rPr lang="en-US" sz="2400" dirty="0">
                <a:solidFill>
                  <a:srgbClr val="000000"/>
                </a:solidFill>
                <a:latin typeface="Arial" panose="020B0604020202020204" pitchFamily="34" charset="0"/>
                <a:cs typeface="Arial" panose="020B0604020202020204" pitchFamily="34" charset="0"/>
              </a:rPr>
              <a:t>t</a:t>
            </a:r>
            <a:r>
              <a:rPr lang="en-US" sz="2400" b="0" i="0" u="none" strike="noStrike" baseline="0" dirty="0">
                <a:solidFill>
                  <a:srgbClr val="000000"/>
                </a:solidFill>
                <a:latin typeface="Arial" panose="020B0604020202020204" pitchFamily="34" charset="0"/>
                <a:cs typeface="Arial" panose="020B0604020202020204" pitchFamily="34" charset="0"/>
              </a:rPr>
              <a:t>est the validity of this new EOS by reproducing the phase diagrams of typical </a:t>
            </a:r>
            <a:r>
              <a:rPr lang="en-US" sz="2400" b="0" i="0" u="none" strike="noStrike" baseline="0" dirty="0" err="1">
                <a:solidFill>
                  <a:srgbClr val="000000"/>
                </a:solidFill>
                <a:latin typeface="Arial" panose="020B0604020202020204" pitchFamily="34" charset="0"/>
                <a:cs typeface="Arial" panose="020B0604020202020204" pitchFamily="34" charset="0"/>
              </a:rPr>
              <a:t>asphaltenic</a:t>
            </a:r>
            <a:r>
              <a:rPr lang="en-US" sz="2400" b="0" i="0" u="none" strike="noStrike" baseline="0" dirty="0">
                <a:solidFill>
                  <a:srgbClr val="000000"/>
                </a:solidFill>
                <a:latin typeface="Arial" panose="020B0604020202020204" pitchFamily="34" charset="0"/>
                <a:cs typeface="Arial" panose="020B0604020202020204" pitchFamily="34" charset="0"/>
              </a:rPr>
              <a:t> oils including a reservoir fluid where measured </a:t>
            </a:r>
            <a:r>
              <a:rPr lang="es-MX" sz="2400" b="0" i="0" u="none" strike="noStrike" baseline="0" dirty="0" err="1">
                <a:solidFill>
                  <a:srgbClr val="000000"/>
                </a:solidFill>
                <a:latin typeface="Arial" panose="020B0604020202020204" pitchFamily="34" charset="0"/>
                <a:cs typeface="Arial" panose="020B0604020202020204" pitchFamily="34" charset="0"/>
              </a:rPr>
              <a:t>AOP’s</a:t>
            </a:r>
            <a:r>
              <a:rPr lang="es-MX" sz="2400" b="0" i="0" u="none" strike="noStrike" baseline="0" dirty="0">
                <a:solidFill>
                  <a:srgbClr val="000000"/>
                </a:solidFill>
                <a:latin typeface="Arial" panose="020B0604020202020204" pitchFamily="34" charset="0"/>
                <a:cs typeface="Arial" panose="020B0604020202020204" pitchFamily="34" charset="0"/>
              </a:rPr>
              <a:t> are </a:t>
            </a:r>
            <a:r>
              <a:rPr lang="es-MX" sz="2400" b="0" i="0" u="none" strike="noStrike" baseline="0" dirty="0" err="1">
                <a:solidFill>
                  <a:srgbClr val="000000"/>
                </a:solidFill>
                <a:latin typeface="Arial" panose="020B0604020202020204" pitchFamily="34" charset="0"/>
                <a:cs typeface="Arial" panose="020B0604020202020204" pitchFamily="34" charset="0"/>
              </a:rPr>
              <a:t>available</a:t>
            </a:r>
            <a:r>
              <a:rPr lang="es-MX" sz="2400" b="0" i="0" u="none" strike="noStrike" baseline="0" dirty="0">
                <a:solidFill>
                  <a:srgbClr val="000000"/>
                </a:solidFill>
                <a:latin typeface="Arial" panose="020B0604020202020204" pitchFamily="34" charset="0"/>
                <a:cs typeface="Arial" panose="020B0604020202020204" pitchFamily="34" charset="0"/>
              </a:rPr>
              <a:t>.</a:t>
            </a:r>
            <a:endParaRPr lang="es-MX" sz="2400" dirty="0">
              <a:latin typeface="Arial" panose="020B0604020202020204" pitchFamily="34" charset="0"/>
              <a:cs typeface="Arial" panose="020B0604020202020204" pitchFamily="34" charset="0"/>
            </a:endParaRPr>
          </a:p>
          <a:p>
            <a:pPr algn="just"/>
            <a:endParaRPr lang="es-MX" sz="2400"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2FDE95F0-7F1E-FCA7-15BD-743A78C4C2CE}"/>
              </a:ext>
            </a:extLst>
          </p:cNvPr>
          <p:cNvSpPr txBox="1"/>
          <p:nvPr/>
        </p:nvSpPr>
        <p:spPr>
          <a:xfrm>
            <a:off x="283509" y="17156590"/>
            <a:ext cx="9379491" cy="923330"/>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Statistical</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Mechanics</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Model</a:t>
            </a:r>
            <a:endParaRPr lang="es-MX" b="1" dirty="0">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id="{5CAED9B8-E55C-E0BD-D853-D775BC90ECA2}"/>
              </a:ext>
            </a:extLst>
          </p:cNvPr>
          <p:cNvSpPr txBox="1"/>
          <p:nvPr/>
        </p:nvSpPr>
        <p:spPr>
          <a:xfrm>
            <a:off x="387286" y="18178718"/>
            <a:ext cx="14076933" cy="1261884"/>
          </a:xfrm>
          <a:prstGeom prst="rect">
            <a:avLst/>
          </a:prstGeom>
          <a:noFill/>
        </p:spPr>
        <p:txBody>
          <a:bodyPr wrap="square">
            <a:spAutoFit/>
          </a:bodyPr>
          <a:lstStyle/>
          <a:p>
            <a:pPr algn="just"/>
            <a:r>
              <a:rPr lang="en-US" sz="2400" b="0" i="0" u="none" strike="noStrike" baseline="0" dirty="0">
                <a:latin typeface="Arial" panose="020B0604020202020204" pitchFamily="34" charset="0"/>
                <a:cs typeface="Arial" panose="020B0604020202020204" pitchFamily="34" charset="0"/>
              </a:rPr>
              <a:t>We consider mixtures of chain molecules for </a:t>
            </a:r>
            <a:r>
              <a:rPr lang="en-US" sz="2400" b="0" i="1" u="none" strike="noStrike" baseline="0" dirty="0">
                <a:latin typeface="Arial" panose="020B0604020202020204" pitchFamily="34" charset="0"/>
                <a:cs typeface="Arial" panose="020B0604020202020204" pitchFamily="34" charset="0"/>
              </a:rPr>
              <a:t>𝑛-</a:t>
            </a:r>
            <a:r>
              <a:rPr lang="en-US" sz="100" b="0" i="1" u="none" strike="noStrike" baseline="0" dirty="0">
                <a:latin typeface="Arial" panose="020B0604020202020204" pitchFamily="34" charset="0"/>
                <a:cs typeface="Arial" panose="020B0604020202020204" pitchFamily="34" charset="0"/>
              </a:rPr>
              <a:t>𝑐 -</a:t>
            </a:r>
            <a:r>
              <a:rPr lang="en-US" sz="2400" b="0" i="0" u="none" strike="noStrike" baseline="0" dirty="0">
                <a:latin typeface="Arial" panose="020B0604020202020204" pitchFamily="34" charset="0"/>
                <a:cs typeface="Arial" panose="020B0604020202020204" pitchFamily="34" charset="0"/>
              </a:rPr>
              <a:t>substances, formed by </a:t>
            </a:r>
            <a:r>
              <a:rPr lang="en-US" sz="2800" b="0" i="1" u="none" strike="noStrike" baseline="0" dirty="0">
                <a:latin typeface="Arial" panose="020B0604020202020204" pitchFamily="34" charset="0"/>
                <a:cs typeface="Arial" panose="020B0604020202020204" pitchFamily="34" charset="0"/>
              </a:rPr>
              <a:t>𝑚</a:t>
            </a:r>
            <a:r>
              <a:rPr lang="en-US" sz="2400" b="0" i="1" u="none" strike="noStrike" baseline="0" dirty="0">
                <a:latin typeface="Arial" panose="020B0604020202020204" pitchFamily="34" charset="0"/>
                <a:cs typeface="Arial" panose="020B0604020202020204" pitchFamily="34" charset="0"/>
              </a:rPr>
              <a:t>-</a:t>
            </a:r>
            <a:r>
              <a:rPr lang="en-US" sz="100" b="0" i="1" u="none" strike="noStrike" baseline="0" dirty="0">
                <a:latin typeface="Arial" panose="020B0604020202020204" pitchFamily="34" charset="0"/>
                <a:cs typeface="Arial" panose="020B0604020202020204" pitchFamily="34" charset="0"/>
              </a:rPr>
              <a:t>𝑖 </a:t>
            </a:r>
            <a:r>
              <a:rPr lang="en-US" sz="2400" b="0" i="0" u="none" strike="noStrike" baseline="0" dirty="0">
                <a:latin typeface="Arial" panose="020B0604020202020204" pitchFamily="34" charset="0"/>
                <a:cs typeface="Arial" panose="020B0604020202020204" pitchFamily="34" charset="0"/>
              </a:rPr>
              <a:t>spherical segments of diameter </a:t>
            </a:r>
            <a:r>
              <a:rPr lang="en-US" sz="2400" b="0" i="1" u="none" strike="noStrike" baseline="0" dirty="0">
                <a:latin typeface="Arial" panose="020B0604020202020204" pitchFamily="34" charset="0"/>
                <a:cs typeface="Arial" panose="020B0604020202020204" pitchFamily="34" charset="0"/>
              </a:rPr>
              <a:t>𝜎</a:t>
            </a:r>
            <a:r>
              <a:rPr lang="en-US" sz="100" b="0" i="1" u="none" strike="noStrike" baseline="0" dirty="0">
                <a:latin typeface="Arial" panose="020B0604020202020204" pitchFamily="34" charset="0"/>
                <a:cs typeface="Arial" panose="020B0604020202020204" pitchFamily="34" charset="0"/>
              </a:rPr>
              <a:t>𝑖,𝑗 </a:t>
            </a:r>
            <a:r>
              <a:rPr lang="en-US" sz="2400" b="0" i="0" u="none" strike="noStrike" baseline="0" dirty="0">
                <a:latin typeface="Arial" panose="020B0604020202020204" pitchFamily="34" charset="0"/>
                <a:cs typeface="Arial" panose="020B0604020202020204" pitchFamily="34" charset="0"/>
              </a:rPr>
              <a:t>, where </a:t>
            </a:r>
            <a:r>
              <a:rPr lang="en-US" sz="2400" b="0" i="1" u="none" strike="noStrike" baseline="0" dirty="0">
                <a:latin typeface="Arial" panose="020B0604020202020204" pitchFamily="34" charset="0"/>
                <a:cs typeface="Arial" panose="020B0604020202020204" pitchFamily="34" charset="0"/>
              </a:rPr>
              <a:t>𝑖, 𝑗 </a:t>
            </a:r>
            <a:r>
              <a:rPr lang="en-US" sz="2400" b="0" i="0" u="none" strike="noStrike" baseline="0" dirty="0">
                <a:latin typeface="Arial" panose="020B0604020202020204" pitchFamily="34" charset="0"/>
                <a:cs typeface="Arial" panose="020B0604020202020204" pitchFamily="34" charset="0"/>
              </a:rPr>
              <a:t>denote the </a:t>
            </a:r>
            <a:r>
              <a:rPr lang="en-US" sz="2400" b="0" i="1" u="none" strike="noStrike" baseline="0" dirty="0" err="1">
                <a:latin typeface="Arial" panose="020B0604020202020204" pitchFamily="34" charset="0"/>
                <a:cs typeface="Arial" panose="020B0604020202020204" pitchFamily="34" charset="0"/>
              </a:rPr>
              <a:t>i</a:t>
            </a:r>
            <a:r>
              <a:rPr lang="en-US" sz="2400" b="0" i="0" u="none" strike="noStrike" baseline="0" dirty="0" err="1">
                <a:latin typeface="Arial" panose="020B0604020202020204" pitchFamily="34" charset="0"/>
                <a:cs typeface="Arial" panose="020B0604020202020204" pitchFamily="34" charset="0"/>
              </a:rPr>
              <a:t>-th</a:t>
            </a:r>
            <a:r>
              <a:rPr lang="en-US" sz="2400" b="0" i="0" u="none" strike="noStrike" baseline="0" dirty="0">
                <a:latin typeface="Arial" panose="020B0604020202020204" pitchFamily="34" charset="0"/>
                <a:cs typeface="Arial" panose="020B0604020202020204" pitchFamily="34" charset="0"/>
              </a:rPr>
              <a:t> and </a:t>
            </a:r>
            <a:r>
              <a:rPr lang="en-US" sz="2400" b="0" i="1" u="none" strike="noStrike" baseline="0" dirty="0">
                <a:latin typeface="Arial" panose="020B0604020202020204" pitchFamily="34" charset="0"/>
                <a:cs typeface="Arial" panose="020B0604020202020204" pitchFamily="34" charset="0"/>
              </a:rPr>
              <a:t>j</a:t>
            </a:r>
            <a:r>
              <a:rPr lang="en-US" sz="2400" b="0" i="0" u="none" strike="noStrike" baseline="0" dirty="0">
                <a:latin typeface="Arial" panose="020B0604020202020204" pitchFamily="34" charset="0"/>
                <a:cs typeface="Arial" panose="020B0604020202020204" pitchFamily="34" charset="0"/>
              </a:rPr>
              <a:t>-</a:t>
            </a:r>
            <a:r>
              <a:rPr lang="en-US" sz="2400" b="0" i="0" u="none" strike="noStrike" baseline="0" dirty="0" err="1">
                <a:latin typeface="Arial" panose="020B0604020202020204" pitchFamily="34" charset="0"/>
                <a:cs typeface="Arial" panose="020B0604020202020204" pitchFamily="34" charset="0"/>
              </a:rPr>
              <a:t>th</a:t>
            </a:r>
            <a:r>
              <a:rPr lang="en-US" sz="2400" b="0" i="0" u="none" strike="noStrike" baseline="0" dirty="0">
                <a:latin typeface="Arial" panose="020B0604020202020204" pitchFamily="34" charset="0"/>
                <a:cs typeface="Arial" panose="020B0604020202020204" pitchFamily="34" charset="0"/>
              </a:rPr>
              <a:t> components of the mixture. Monomer interactions are described by pairwise hard-core Yukawa potentials, for monomers </a:t>
            </a:r>
            <a:r>
              <a:rPr lang="en-US" sz="2400" b="0" i="1" u="none" strike="noStrike" baseline="0" dirty="0">
                <a:latin typeface="Arial" panose="020B0604020202020204" pitchFamily="34" charset="0"/>
                <a:cs typeface="Arial" panose="020B0604020202020204" pitchFamily="34" charset="0"/>
              </a:rPr>
              <a:t>𝑖, 𝑗 </a:t>
            </a:r>
            <a:r>
              <a:rPr lang="en-US" sz="2400" b="0" i="0" u="none" strike="noStrike" baseline="0" dirty="0">
                <a:latin typeface="Arial" panose="020B0604020202020204" pitchFamily="34" charset="0"/>
                <a:cs typeface="Arial" panose="020B0604020202020204" pitchFamily="34" charset="0"/>
              </a:rPr>
              <a:t>separated by </a:t>
            </a:r>
            <a:r>
              <a:rPr lang="es-MX" sz="2400" b="0" i="0" u="none" strike="noStrike" baseline="0" dirty="0">
                <a:latin typeface="Arial" panose="020B0604020202020204" pitchFamily="34" charset="0"/>
                <a:cs typeface="Arial" panose="020B0604020202020204" pitchFamily="34" charset="0"/>
              </a:rPr>
              <a:t>a </a:t>
            </a:r>
            <a:r>
              <a:rPr lang="es-MX" sz="2400" b="0" i="0" u="none" strike="noStrike" baseline="0" dirty="0" err="1">
                <a:latin typeface="Arial" panose="020B0604020202020204" pitchFamily="34" charset="0"/>
                <a:cs typeface="Arial" panose="020B0604020202020204" pitchFamily="34" charset="0"/>
              </a:rPr>
              <a:t>distance</a:t>
            </a:r>
            <a:r>
              <a:rPr lang="es-MX" sz="2400" b="0" i="0" u="none" strike="noStrike" baseline="0" dirty="0">
                <a:latin typeface="Arial" panose="020B0604020202020204" pitchFamily="34" charset="0"/>
                <a:cs typeface="Arial" panose="020B0604020202020204" pitchFamily="34" charset="0"/>
              </a:rPr>
              <a:t> </a:t>
            </a:r>
            <a:r>
              <a:rPr lang="es-MX" sz="2400" b="0" i="1" u="none" strike="noStrike" baseline="0" dirty="0">
                <a:latin typeface="Arial" panose="020B0604020202020204" pitchFamily="34" charset="0"/>
                <a:cs typeface="Arial" panose="020B0604020202020204" pitchFamily="34" charset="0"/>
              </a:rPr>
              <a:t>𝑟</a:t>
            </a:r>
            <a:r>
              <a:rPr lang="es-MX" sz="2400" b="0" i="0" u="none" strike="noStrike" baseline="0" dirty="0">
                <a:latin typeface="Arial" panose="020B0604020202020204" pitchFamily="34" charset="0"/>
                <a:cs typeface="Arial" panose="020B0604020202020204" pitchFamily="34" charset="0"/>
              </a:rPr>
              <a:t>,</a:t>
            </a:r>
            <a:endParaRPr lang="es-MX" sz="2400" dirty="0">
              <a:latin typeface="Arial" panose="020B0604020202020204" pitchFamily="34" charset="0"/>
              <a:cs typeface="Arial" panose="020B0604020202020204" pitchFamily="34" charset="0"/>
            </a:endParaRPr>
          </a:p>
        </p:txBody>
      </p:sp>
      <p:sp>
        <p:nvSpPr>
          <p:cNvPr id="47" name="CuadroTexto 46">
            <a:extLst>
              <a:ext uri="{FF2B5EF4-FFF2-40B4-BE49-F238E27FC236}">
                <a16:creationId xmlns:a16="http://schemas.microsoft.com/office/drawing/2014/main" id="{2384F4F8-A7AA-4EC5-AE13-BDD0266494F3}"/>
              </a:ext>
            </a:extLst>
          </p:cNvPr>
          <p:cNvSpPr txBox="1"/>
          <p:nvPr/>
        </p:nvSpPr>
        <p:spPr>
          <a:xfrm>
            <a:off x="350695" y="21929725"/>
            <a:ext cx="14624781" cy="1200329"/>
          </a:xfrm>
          <a:prstGeom prst="rect">
            <a:avLst/>
          </a:prstGeom>
          <a:noFill/>
        </p:spPr>
        <p:txBody>
          <a:bodyPr wrap="square">
            <a:spAutoFit/>
          </a:bodyPr>
          <a:lstStyle/>
          <a:p>
            <a:pPr algn="l"/>
            <a:r>
              <a:rPr lang="en-US" sz="2400" b="0" i="0" u="none" strike="noStrike" baseline="0" dirty="0">
                <a:solidFill>
                  <a:srgbClr val="000000"/>
                </a:solidFill>
                <a:latin typeface="Arial" panose="020B0604020202020204" pitchFamily="34" charset="0"/>
                <a:cs typeface="Arial" panose="020B0604020202020204" pitchFamily="34" charset="0"/>
              </a:rPr>
              <a:t>The corresponding Helmholtz free energy is given by the SAFT-VR perturbation expansion, considering that the Yukawa model is a </a:t>
            </a:r>
            <a:r>
              <a:rPr lang="es-MX" sz="2400" b="0" i="0" u="none" strike="noStrike" baseline="0" dirty="0">
                <a:solidFill>
                  <a:srgbClr val="000000"/>
                </a:solidFill>
                <a:latin typeface="Arial" panose="020B0604020202020204" pitchFamily="34" charset="0"/>
                <a:cs typeface="Arial" panose="020B0604020202020204" pitchFamily="34" charset="0"/>
              </a:rPr>
              <a:t>variable-</a:t>
            </a:r>
            <a:r>
              <a:rPr lang="es-MX" sz="2400" b="0" i="0" u="none" strike="noStrike" baseline="0" dirty="0" err="1">
                <a:solidFill>
                  <a:srgbClr val="000000"/>
                </a:solidFill>
                <a:latin typeface="Arial" panose="020B0604020202020204" pitchFamily="34" charset="0"/>
                <a:cs typeface="Arial" panose="020B0604020202020204" pitchFamily="34" charset="0"/>
              </a:rPr>
              <a:t>ranged</a:t>
            </a:r>
            <a:r>
              <a:rPr lang="es-MX" sz="2400" b="0" i="0" u="none" strike="noStrike" baseline="0" dirty="0">
                <a:solidFill>
                  <a:srgbClr val="000000"/>
                </a:solidFill>
                <a:latin typeface="Arial" panose="020B0604020202020204" pitchFamily="34" charset="0"/>
                <a:cs typeface="Arial" panose="020B0604020202020204" pitchFamily="34" charset="0"/>
              </a:rPr>
              <a:t> </a:t>
            </a:r>
            <a:r>
              <a:rPr lang="es-MX" sz="2400" b="0" i="0" u="none" strike="noStrike" baseline="0" dirty="0" err="1">
                <a:solidFill>
                  <a:srgbClr val="000000"/>
                </a:solidFill>
                <a:latin typeface="Arial" panose="020B0604020202020204" pitchFamily="34" charset="0"/>
                <a:cs typeface="Arial" panose="020B0604020202020204" pitchFamily="34" charset="0"/>
              </a:rPr>
              <a:t>interaction</a:t>
            </a:r>
            <a:r>
              <a:rPr lang="es-MX" sz="2400" b="0" i="0" u="none" strike="noStrike" baseline="0" dirty="0">
                <a:solidFill>
                  <a:srgbClr val="000000"/>
                </a:solidFill>
                <a:latin typeface="Arial" panose="020B0604020202020204" pitchFamily="34" charset="0"/>
                <a:cs typeface="Arial" panose="020B0604020202020204" pitchFamily="34" charset="0"/>
              </a:rPr>
              <a:t> [</a:t>
            </a:r>
            <a:r>
              <a:rPr lang="es-MX" sz="2400" b="0" i="0" u="none" strike="noStrike" baseline="0" dirty="0">
                <a:solidFill>
                  <a:schemeClr val="tx2">
                    <a:lumMod val="60000"/>
                    <a:lumOff val="40000"/>
                  </a:schemeClr>
                </a:solidFill>
                <a:latin typeface="Arial" panose="020B0604020202020204" pitchFamily="34" charset="0"/>
                <a:cs typeface="Arial" panose="020B0604020202020204" pitchFamily="34" charset="0"/>
              </a:rPr>
              <a:t>6</a:t>
            </a:r>
            <a:r>
              <a:rPr lang="es-MX" sz="2400" b="0" i="0" u="none" strike="noStrike" baseline="0" dirty="0">
                <a:solidFill>
                  <a:srgbClr val="000000"/>
                </a:solidFill>
                <a:latin typeface="Arial" panose="020B0604020202020204" pitchFamily="34" charset="0"/>
                <a:cs typeface="Arial" panose="020B0604020202020204" pitchFamily="34" charset="0"/>
              </a:rPr>
              <a:t>]</a:t>
            </a:r>
          </a:p>
          <a:p>
            <a:pPr algn="l"/>
            <a:endParaRPr lang="es-MX" sz="2400" dirty="0">
              <a:latin typeface="Arial" panose="020B0604020202020204" pitchFamily="34" charset="0"/>
              <a:cs typeface="Arial" panose="020B0604020202020204" pitchFamily="34" charset="0"/>
            </a:endParaRPr>
          </a:p>
        </p:txBody>
      </p:sp>
      <p:sp>
        <p:nvSpPr>
          <p:cNvPr id="59" name="CuadroTexto 58">
            <a:extLst>
              <a:ext uri="{FF2B5EF4-FFF2-40B4-BE49-F238E27FC236}">
                <a16:creationId xmlns:a16="http://schemas.microsoft.com/office/drawing/2014/main" id="{5DC4590F-2E3F-5C20-AA41-519A5C0844FF}"/>
              </a:ext>
            </a:extLst>
          </p:cNvPr>
          <p:cNvSpPr txBox="1"/>
          <p:nvPr/>
        </p:nvSpPr>
        <p:spPr>
          <a:xfrm>
            <a:off x="417825" y="26294499"/>
            <a:ext cx="14181118" cy="1200329"/>
          </a:xfrm>
          <a:prstGeom prst="rect">
            <a:avLst/>
          </a:prstGeom>
          <a:noFill/>
        </p:spPr>
        <p:txBody>
          <a:bodyPr wrap="square">
            <a:spAutoFit/>
          </a:bodyPr>
          <a:lstStyle/>
          <a:p>
            <a:pPr algn="just"/>
            <a:r>
              <a:rPr lang="en-US" sz="2400" b="0" i="0" u="none" strike="noStrike" baseline="0" dirty="0">
                <a:solidFill>
                  <a:srgbClr val="000000"/>
                </a:solidFill>
                <a:latin typeface="Arial" panose="020B0604020202020204" pitchFamily="34" charset="0"/>
                <a:cs typeface="Arial" panose="020B0604020202020204" pitchFamily="34" charset="0"/>
              </a:rPr>
              <a:t>Following the SAFT-VR approach for mixtures Mx2b in [</a:t>
            </a:r>
            <a:r>
              <a:rPr lang="en-US" sz="2400" dirty="0">
                <a:solidFill>
                  <a:schemeClr val="tx2">
                    <a:lumMod val="60000"/>
                    <a:lumOff val="40000"/>
                  </a:schemeClr>
                </a:solidFill>
                <a:latin typeface="Arial" panose="020B0604020202020204" pitchFamily="34" charset="0"/>
                <a:cs typeface="Arial" panose="020B0604020202020204" pitchFamily="34" charset="0"/>
              </a:rPr>
              <a:t>7], </a:t>
            </a:r>
            <a:r>
              <a:rPr lang="en-US" sz="2400" dirty="0">
                <a:latin typeface="Arial" panose="020B0604020202020204" pitchFamily="34" charset="0"/>
                <a:cs typeface="Arial" panose="020B0604020202020204" pitchFamily="34" charset="0"/>
              </a:rPr>
              <a:t>the perturbation terms of the mixture are given by</a:t>
            </a:r>
            <a:endParaRPr lang="es-MX" sz="2400" dirty="0">
              <a:latin typeface="Arial" panose="020B0604020202020204" pitchFamily="34" charset="0"/>
              <a:cs typeface="Arial" panose="020B0604020202020204" pitchFamily="34" charset="0"/>
            </a:endParaRPr>
          </a:p>
          <a:p>
            <a:pPr algn="just"/>
            <a:endParaRPr lang="es-MX" sz="2400" dirty="0">
              <a:latin typeface="Arial" panose="020B0604020202020204" pitchFamily="34" charset="0"/>
              <a:cs typeface="Arial" panose="020B0604020202020204" pitchFamily="34" charset="0"/>
            </a:endParaRPr>
          </a:p>
        </p:txBody>
      </p:sp>
      <p:sp>
        <p:nvSpPr>
          <p:cNvPr id="1034" name="CuadroTexto 1033">
            <a:extLst>
              <a:ext uri="{FF2B5EF4-FFF2-40B4-BE49-F238E27FC236}">
                <a16:creationId xmlns:a16="http://schemas.microsoft.com/office/drawing/2014/main" id="{9B68C165-1B73-E8BA-07B5-87972AF4E4FB}"/>
              </a:ext>
            </a:extLst>
          </p:cNvPr>
          <p:cNvSpPr txBox="1"/>
          <p:nvPr/>
        </p:nvSpPr>
        <p:spPr>
          <a:xfrm>
            <a:off x="559639" y="35476725"/>
            <a:ext cx="14138035" cy="954107"/>
          </a:xfrm>
          <a:prstGeom prst="rect">
            <a:avLst/>
          </a:prstGeom>
          <a:noFill/>
        </p:spPr>
        <p:txBody>
          <a:bodyPr wrap="square">
            <a:spAutoFit/>
          </a:bodyPr>
          <a:lstStyle/>
          <a:p>
            <a:pPr algn="l"/>
            <a:r>
              <a:rPr lang="en-US" sz="2400" b="0" i="0" u="none" strike="noStrike" baseline="0" dirty="0">
                <a:latin typeface="Arial" panose="020B0604020202020204" pitchFamily="34" charset="0"/>
                <a:cs typeface="Arial" panose="020B0604020202020204" pitchFamily="34" charset="0"/>
              </a:rPr>
              <a:t>Helmholtz free energy is known, chemical potentials (</a:t>
            </a:r>
            <a:r>
              <a:rPr lang="en-US" sz="3200" b="0" i="1" u="none" strike="noStrike" baseline="0" dirty="0">
                <a:latin typeface="Arial" panose="020B0604020202020204" pitchFamily="34" charset="0"/>
                <a:cs typeface="Arial" panose="020B0604020202020204" pitchFamily="34" charset="0"/>
              </a:rPr>
              <a:t>𝜇</a:t>
            </a:r>
            <a:r>
              <a:rPr lang="en-US" sz="3200" b="0" i="1" u="none" strike="noStrike" baseline="-25000" dirty="0">
                <a:latin typeface="Arial" panose="020B0604020202020204" pitchFamily="34" charset="0"/>
                <a:cs typeface="Arial" panose="020B0604020202020204" pitchFamily="34" charset="0"/>
              </a:rPr>
              <a:t>𝑖</a:t>
            </a:r>
            <a:r>
              <a:rPr lang="en-US" sz="2400" b="0" i="0" u="none" strike="noStrike" baseline="0" dirty="0">
                <a:latin typeface="Arial" panose="020B0604020202020204" pitchFamily="34" charset="0"/>
                <a:cs typeface="Arial" panose="020B0604020202020204" pitchFamily="34" charset="0"/>
              </a:rPr>
              <a:t>), pressure (</a:t>
            </a:r>
            <a:r>
              <a:rPr lang="en-US" sz="3200" b="0" i="1" u="none" strike="noStrike" baseline="0" dirty="0">
                <a:latin typeface="Times New Roman" panose="02020603050405020304" pitchFamily="18" charset="0"/>
                <a:cs typeface="Times New Roman" panose="02020603050405020304" pitchFamily="18" charset="0"/>
              </a:rPr>
              <a:t>𝑃</a:t>
            </a:r>
            <a:r>
              <a:rPr lang="en-US" sz="2400" b="0" i="1" u="none" strike="noStrike" baseline="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 and compressibility factor (</a:t>
            </a:r>
            <a:r>
              <a:rPr lang="en-US" sz="3200" b="0" i="1" u="none" strike="noStrike" baseline="0" dirty="0">
                <a:latin typeface="Times New Roman" panose="02020603050405020304" pitchFamily="18" charset="0"/>
                <a:cs typeface="Times New Roman" panose="02020603050405020304" pitchFamily="18" charset="0"/>
              </a:rPr>
              <a:t>𝑍</a:t>
            </a:r>
            <a:r>
              <a:rPr lang="en-US" sz="2400" b="0" i="0" u="none" strike="noStrike" baseline="0" dirty="0">
                <a:latin typeface="Arial" panose="020B0604020202020204" pitchFamily="34" charset="0"/>
                <a:cs typeface="Arial" panose="020B0604020202020204" pitchFamily="34" charset="0"/>
              </a:rPr>
              <a:t>) are obtained from the standard </a:t>
            </a:r>
            <a:r>
              <a:rPr lang="es-MX" sz="2400" b="0" i="0" u="none" strike="noStrike" baseline="0" dirty="0" err="1">
                <a:latin typeface="Arial" panose="020B0604020202020204" pitchFamily="34" charset="0"/>
                <a:cs typeface="Arial" panose="020B0604020202020204" pitchFamily="34" charset="0"/>
              </a:rPr>
              <a:t>thermodynamic</a:t>
            </a:r>
            <a:r>
              <a:rPr lang="es-MX" sz="2400" b="0" i="0" u="none" strike="noStrike" baseline="0" dirty="0">
                <a:latin typeface="Arial" panose="020B0604020202020204" pitchFamily="34" charset="0"/>
                <a:cs typeface="Arial" panose="020B0604020202020204" pitchFamily="34" charset="0"/>
              </a:rPr>
              <a:t> </a:t>
            </a:r>
            <a:r>
              <a:rPr lang="es-MX" sz="2400" b="0" i="0" u="none" strike="noStrike" baseline="0" dirty="0" err="1">
                <a:latin typeface="Arial" panose="020B0604020202020204" pitchFamily="34" charset="0"/>
                <a:cs typeface="Arial" panose="020B0604020202020204" pitchFamily="34" charset="0"/>
              </a:rPr>
              <a:t>relations</a:t>
            </a:r>
            <a:endParaRPr lang="es-MX" sz="2400" dirty="0">
              <a:latin typeface="Arial" panose="020B0604020202020204" pitchFamily="34" charset="0"/>
              <a:cs typeface="Arial" panose="020B0604020202020204" pitchFamily="34" charset="0"/>
            </a:endParaRPr>
          </a:p>
        </p:txBody>
      </p:sp>
      <p:sp>
        <p:nvSpPr>
          <p:cNvPr id="1037" name="CuadroTexto 1036">
            <a:extLst>
              <a:ext uri="{FF2B5EF4-FFF2-40B4-BE49-F238E27FC236}">
                <a16:creationId xmlns:a16="http://schemas.microsoft.com/office/drawing/2014/main" id="{8598E4E2-DE25-D269-430C-C683A5967A09}"/>
              </a:ext>
            </a:extLst>
          </p:cNvPr>
          <p:cNvSpPr txBox="1"/>
          <p:nvPr/>
        </p:nvSpPr>
        <p:spPr>
          <a:xfrm>
            <a:off x="433462" y="38057230"/>
            <a:ext cx="14165481" cy="2308324"/>
          </a:xfrm>
          <a:prstGeom prst="rect">
            <a:avLst/>
          </a:prstGeom>
          <a:noFill/>
        </p:spPr>
        <p:txBody>
          <a:bodyPr wrap="square" rtlCol="0">
            <a:spAutoFit/>
          </a:bodyPr>
          <a:lstStyle/>
          <a:p>
            <a:pPr algn="just"/>
            <a:r>
              <a:rPr lang="es-MX" sz="2400" dirty="0" err="1">
                <a:latin typeface="Arial" panose="020B0604020202020204" pitchFamily="34" charset="0"/>
                <a:cs typeface="Arial" panose="020B0604020202020204" pitchFamily="34" charset="0"/>
              </a:rPr>
              <a:t>Phase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equilibrium</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calculations</a:t>
            </a:r>
            <a:r>
              <a:rPr lang="es-MX" sz="2400" dirty="0">
                <a:latin typeface="Arial" panose="020B0604020202020204" pitchFamily="34" charset="0"/>
                <a:cs typeface="Arial" panose="020B0604020202020204" pitchFamily="34" charset="0"/>
              </a:rPr>
              <a:t> in </a:t>
            </a:r>
            <a:r>
              <a:rPr lang="es-MX" sz="2400" dirty="0" err="1">
                <a:latin typeface="Arial" panose="020B0604020202020204" pitchFamily="34" charset="0"/>
                <a:cs typeface="Arial" panose="020B0604020202020204" pitchFamily="34" charset="0"/>
              </a:rPr>
              <a:t>asphaltene-containing</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systems</a:t>
            </a:r>
            <a:r>
              <a:rPr lang="es-MX" sz="2400" dirty="0">
                <a:latin typeface="Arial" panose="020B0604020202020204" pitchFamily="34" charset="0"/>
                <a:cs typeface="Arial" panose="020B0604020202020204" pitchFamily="34" charset="0"/>
              </a:rPr>
              <a:t> are </a:t>
            </a:r>
            <a:r>
              <a:rPr lang="es-MX" sz="2400" dirty="0" err="1">
                <a:latin typeface="Arial" panose="020B0604020202020204" pitchFamily="34" charset="0"/>
                <a:cs typeface="Arial" panose="020B0604020202020204" pitchFamily="34" charset="0"/>
              </a:rPr>
              <a:t>then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performed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using</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well-known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stability</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phase-split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approaches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due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Michelsen. In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following</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examples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illustrate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capabilities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proposed</a:t>
            </a:r>
            <a:r>
              <a:rPr lang="es-MX" sz="2400" dirty="0">
                <a:latin typeface="Arial" panose="020B0604020202020204" pitchFamily="34" charset="0"/>
                <a:cs typeface="Arial" panose="020B0604020202020204" pitchFamily="34" charset="0"/>
              </a:rPr>
              <a:t> new EOS in </a:t>
            </a:r>
            <a:r>
              <a:rPr lang="es-MX" sz="2400" dirty="0" err="1">
                <a:latin typeface="Arial" panose="020B0604020202020204" pitchFamily="34" charset="0"/>
                <a:cs typeface="Arial" panose="020B0604020202020204" pitchFamily="34" charset="0"/>
              </a:rPr>
              <a:t>calculating</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features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asphaltenic-oil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phase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diagrams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including</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AOP´s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reservoir</a:t>
            </a:r>
            <a:r>
              <a:rPr lang="es-MX" sz="2400" dirty="0">
                <a:latin typeface="Arial" panose="020B0604020202020204" pitchFamily="34" charset="0"/>
                <a:cs typeface="Arial" panose="020B0604020202020204" pitchFamily="34" charset="0"/>
              </a:rPr>
              <a:t> fluid </a:t>
            </a:r>
            <a:r>
              <a:rPr lang="es-MX" sz="2400" dirty="0" err="1">
                <a:latin typeface="Arial" panose="020B0604020202020204" pitchFamily="34" charset="0"/>
                <a:cs typeface="Arial" panose="020B0604020202020204" pitchFamily="34" charset="0"/>
              </a:rPr>
              <a:t>from</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Southeast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producing</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facility</a:t>
            </a:r>
            <a:r>
              <a:rPr lang="es-MX" sz="2400" dirty="0">
                <a:latin typeface="Arial" panose="020B0604020202020204" pitchFamily="34" charset="0"/>
                <a:cs typeface="Arial" panose="020B0604020202020204" pitchFamily="34" charset="0"/>
              </a:rPr>
              <a:t> in Mexico, </a:t>
            </a:r>
            <a:r>
              <a:rPr lang="es-MX" sz="2400" dirty="0" err="1">
                <a:latin typeface="Arial" panose="020B0604020202020204" pitchFamily="34" charset="0"/>
                <a:cs typeface="Arial" panose="020B0604020202020204" pitchFamily="34" charset="0"/>
              </a:rPr>
              <a:t>were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measured</a:t>
            </a:r>
            <a:r>
              <a:rPr lang="es-MX" sz="2400" dirty="0">
                <a:latin typeface="Arial" panose="020B0604020202020204" pitchFamily="34" charset="0"/>
                <a:cs typeface="Arial" panose="020B0604020202020204" pitchFamily="34" charset="0"/>
              </a:rPr>
              <a:t> data are </a:t>
            </a:r>
            <a:r>
              <a:rPr lang="es-MX" sz="2400" dirty="0" err="1">
                <a:latin typeface="Arial" panose="020B0604020202020204" pitchFamily="34" charset="0"/>
                <a:cs typeface="Arial" panose="020B0604020202020204" pitchFamily="34" charset="0"/>
              </a:rPr>
              <a:t>available</a:t>
            </a:r>
            <a:r>
              <a:rPr lang="es-MX" sz="2400" dirty="0">
                <a:latin typeface="Arial" panose="020B0604020202020204" pitchFamily="34" charset="0"/>
                <a:cs typeface="Arial" panose="020B0604020202020204" pitchFamily="34" charset="0"/>
              </a:rPr>
              <a:t> [</a:t>
            </a:r>
            <a:r>
              <a:rPr lang="es-MX" sz="2400" dirty="0">
                <a:solidFill>
                  <a:srgbClr val="00B0F0"/>
                </a:solidFill>
                <a:latin typeface="Arial" panose="020B0604020202020204" pitchFamily="34" charset="0"/>
                <a:cs typeface="Arial" panose="020B0604020202020204" pitchFamily="34" charset="0"/>
              </a:rPr>
              <a:t>4</a:t>
            </a:r>
            <a:r>
              <a:rPr lang="es-MX" sz="2400" dirty="0">
                <a:latin typeface="Arial" panose="020B0604020202020204" pitchFamily="34" charset="0"/>
                <a:cs typeface="Arial" panose="020B0604020202020204" pitchFamily="34" charset="0"/>
              </a:rPr>
              <a:t>].  </a:t>
            </a:r>
          </a:p>
          <a:p>
            <a:pPr algn="just"/>
            <a:r>
              <a:rPr lang="es-MX" sz="2400" dirty="0">
                <a:latin typeface="Arial" panose="020B0604020202020204" pitchFamily="34" charset="0"/>
                <a:cs typeface="Arial" panose="020B0604020202020204" pitchFamily="34" charset="0"/>
              </a:rPr>
              <a:t> </a:t>
            </a:r>
          </a:p>
        </p:txBody>
      </p:sp>
      <p:sp>
        <p:nvSpPr>
          <p:cNvPr id="1038" name="CuadroTexto 1037">
            <a:extLst>
              <a:ext uri="{FF2B5EF4-FFF2-40B4-BE49-F238E27FC236}">
                <a16:creationId xmlns:a16="http://schemas.microsoft.com/office/drawing/2014/main" id="{9913CE8D-38DE-F085-9475-5229814CC3E6}"/>
              </a:ext>
            </a:extLst>
          </p:cNvPr>
          <p:cNvSpPr txBox="1"/>
          <p:nvPr/>
        </p:nvSpPr>
        <p:spPr>
          <a:xfrm>
            <a:off x="14528006" y="5421729"/>
            <a:ext cx="6781023" cy="89255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Results</a:t>
            </a:r>
            <a:r>
              <a:rPr lang="es-MX" b="1" dirty="0">
                <a:latin typeface="Arial" panose="020B0604020202020204" pitchFamily="34" charset="0"/>
                <a:cs typeface="Arial" panose="020B0604020202020204" pitchFamily="34" charset="0"/>
              </a:rPr>
              <a:t> – Pure </a:t>
            </a:r>
            <a:r>
              <a:rPr lang="es-MX" b="1" dirty="0" err="1">
                <a:latin typeface="Arial" panose="020B0604020202020204" pitchFamily="34" charset="0"/>
                <a:cs typeface="Arial" panose="020B0604020202020204" pitchFamily="34" charset="0"/>
              </a:rPr>
              <a:t>fluids</a:t>
            </a:r>
            <a:endParaRPr lang="es-MX" b="1" dirty="0">
              <a:latin typeface="Arial" panose="020B0604020202020204" pitchFamily="34" charset="0"/>
              <a:cs typeface="Arial" panose="020B0604020202020204" pitchFamily="34" charset="0"/>
            </a:endParaRPr>
          </a:p>
        </p:txBody>
      </p:sp>
      <p:sp>
        <p:nvSpPr>
          <p:cNvPr id="1049" name="CuadroTexto 1048">
            <a:extLst>
              <a:ext uri="{FF2B5EF4-FFF2-40B4-BE49-F238E27FC236}">
                <a16:creationId xmlns:a16="http://schemas.microsoft.com/office/drawing/2014/main" id="{439BF7C7-EF03-77CF-6100-7303531925A7}"/>
              </a:ext>
            </a:extLst>
          </p:cNvPr>
          <p:cNvSpPr txBox="1"/>
          <p:nvPr/>
        </p:nvSpPr>
        <p:spPr>
          <a:xfrm>
            <a:off x="14697674" y="10908129"/>
            <a:ext cx="4841390" cy="830997"/>
          </a:xfrm>
          <a:prstGeom prst="rect">
            <a:avLst/>
          </a:prstGeom>
          <a:noFill/>
        </p:spPr>
        <p:txBody>
          <a:bodyPr wrap="none" rtlCol="0">
            <a:spAutoFit/>
          </a:bodyPr>
          <a:lstStyle/>
          <a:p>
            <a:r>
              <a:rPr lang="es-MX" sz="4800" b="1" dirty="0" err="1">
                <a:latin typeface="Arial" panose="020B0604020202020204" pitchFamily="34" charset="0"/>
                <a:cs typeface="Arial" panose="020B0604020202020204" pitchFamily="34" charset="0"/>
              </a:rPr>
              <a:t>Binary</a:t>
            </a:r>
            <a:r>
              <a:rPr lang="es-MX" sz="4800" b="1" dirty="0">
                <a:latin typeface="Arial" panose="020B0604020202020204" pitchFamily="34" charset="0"/>
                <a:cs typeface="Arial" panose="020B0604020202020204" pitchFamily="34" charset="0"/>
              </a:rPr>
              <a:t> mixtures</a:t>
            </a:r>
          </a:p>
        </p:txBody>
      </p:sp>
      <p:sp>
        <p:nvSpPr>
          <p:cNvPr id="1052" name="CuadroTexto 1051">
            <a:extLst>
              <a:ext uri="{FF2B5EF4-FFF2-40B4-BE49-F238E27FC236}">
                <a16:creationId xmlns:a16="http://schemas.microsoft.com/office/drawing/2014/main" id="{AC600278-97EF-8A81-DFBC-311D3662216A}"/>
              </a:ext>
            </a:extLst>
          </p:cNvPr>
          <p:cNvSpPr txBox="1"/>
          <p:nvPr/>
        </p:nvSpPr>
        <p:spPr>
          <a:xfrm>
            <a:off x="15226832" y="10159286"/>
            <a:ext cx="7134450" cy="754053"/>
          </a:xfrm>
          <a:prstGeom prst="rect">
            <a:avLst/>
          </a:prstGeom>
          <a:noFill/>
        </p:spPr>
        <p:txBody>
          <a:bodyPr wrap="square" rtlCol="0">
            <a:spAutoFit/>
          </a:bodyPr>
          <a:lstStyle/>
          <a:p>
            <a:r>
              <a:rPr lang="es-MX" sz="2400" b="1" dirty="0">
                <a:latin typeface="Arial" panose="020B0604020202020204" pitchFamily="34" charset="0"/>
                <a:cs typeface="Arial" panose="020B0604020202020204" pitchFamily="34" charset="0"/>
              </a:rPr>
              <a:t>Fig. 1</a:t>
            </a:r>
            <a:r>
              <a:rPr lang="es-MX" sz="2400" dirty="0"/>
              <a:t> </a:t>
            </a:r>
            <a:r>
              <a:rPr lang="es-MX" sz="1900" dirty="0" err="1"/>
              <a:t>Prediction</a:t>
            </a:r>
            <a:r>
              <a:rPr lang="es-MX" sz="1900" dirty="0"/>
              <a:t> </a:t>
            </a:r>
            <a:r>
              <a:rPr lang="es-MX" sz="1900" dirty="0" err="1"/>
              <a:t>for</a:t>
            </a:r>
            <a:r>
              <a:rPr lang="es-MX" sz="1900" dirty="0"/>
              <a:t> </a:t>
            </a:r>
            <a:r>
              <a:rPr lang="es-MX" sz="1900" dirty="0" err="1"/>
              <a:t>saturation</a:t>
            </a:r>
            <a:r>
              <a:rPr lang="es-MX" sz="1900" dirty="0"/>
              <a:t> </a:t>
            </a:r>
            <a:r>
              <a:rPr lang="es-MX" sz="1900" dirty="0" err="1"/>
              <a:t>properties</a:t>
            </a:r>
            <a:r>
              <a:rPr lang="es-MX" sz="1900" dirty="0"/>
              <a:t> </a:t>
            </a:r>
            <a:r>
              <a:rPr lang="es-MX" sz="1900" dirty="0" err="1"/>
              <a:t>of</a:t>
            </a:r>
            <a:r>
              <a:rPr lang="es-MX" sz="1900" dirty="0"/>
              <a:t> n-</a:t>
            </a:r>
            <a:r>
              <a:rPr lang="es-MX" sz="1900" dirty="0" err="1"/>
              <a:t>alkanes</a:t>
            </a:r>
            <a:r>
              <a:rPr lang="es-MX" sz="1900" dirty="0"/>
              <a:t>. Panel (a): </a:t>
            </a:r>
            <a:r>
              <a:rPr lang="es-MX" sz="1900" dirty="0" err="1"/>
              <a:t>Saturated</a:t>
            </a:r>
            <a:r>
              <a:rPr lang="es-MX" sz="1900" dirty="0"/>
              <a:t> vapor and </a:t>
            </a:r>
            <a:r>
              <a:rPr lang="es-MX" sz="1900" dirty="0" err="1"/>
              <a:t>liquid</a:t>
            </a:r>
            <a:r>
              <a:rPr lang="es-MX" sz="1900" dirty="0"/>
              <a:t> </a:t>
            </a:r>
            <a:r>
              <a:rPr lang="es-MX" sz="1900" dirty="0" err="1"/>
              <a:t>densities</a:t>
            </a:r>
            <a:r>
              <a:rPr lang="es-MX" sz="1900" dirty="0"/>
              <a:t>. Panel (b): Vapor </a:t>
            </a:r>
            <a:r>
              <a:rPr lang="es-MX" sz="1900" dirty="0" err="1"/>
              <a:t>pressure</a:t>
            </a:r>
            <a:r>
              <a:rPr lang="es-MX" sz="1900" dirty="0"/>
              <a:t>.</a:t>
            </a:r>
            <a:endParaRPr lang="es-MX" sz="1900" dirty="0">
              <a:latin typeface="Arial" panose="020B0604020202020204" pitchFamily="34" charset="0"/>
              <a:cs typeface="Arial" panose="020B0604020202020204" pitchFamily="34" charset="0"/>
            </a:endParaRPr>
          </a:p>
        </p:txBody>
      </p:sp>
      <p:sp>
        <p:nvSpPr>
          <p:cNvPr id="1056" name="CuadroTexto 1055">
            <a:extLst>
              <a:ext uri="{FF2B5EF4-FFF2-40B4-BE49-F238E27FC236}">
                <a16:creationId xmlns:a16="http://schemas.microsoft.com/office/drawing/2014/main" id="{110AFC27-F9C7-102F-2EE4-80A793832805}"/>
              </a:ext>
            </a:extLst>
          </p:cNvPr>
          <p:cNvSpPr txBox="1"/>
          <p:nvPr/>
        </p:nvSpPr>
        <p:spPr>
          <a:xfrm>
            <a:off x="15322595" y="16069310"/>
            <a:ext cx="14500988" cy="1862048"/>
          </a:xfrm>
          <a:prstGeom prst="rect">
            <a:avLst/>
          </a:prstGeom>
          <a:noFill/>
        </p:spPr>
        <p:txBody>
          <a:bodyPr wrap="square">
            <a:spAutoFit/>
          </a:bodyPr>
          <a:lstStyle/>
          <a:p>
            <a:pPr algn="just">
              <a:spcBef>
                <a:spcPts val="10"/>
              </a:spcBef>
            </a:pPr>
            <a:r>
              <a:rPr lang="es-MX" sz="2400" b="1" i="0" u="none" strike="noStrike" baseline="0" dirty="0">
                <a:latin typeface="Arial" panose="020B0604020202020204" pitchFamily="34" charset="0"/>
                <a:cs typeface="Arial" panose="020B0604020202020204" pitchFamily="34" charset="0"/>
              </a:rPr>
              <a:t>Fig. 2</a:t>
            </a:r>
            <a:r>
              <a:rPr lang="es-MX" sz="1900" b="1" i="0" u="none" strike="noStrike" baseline="0" dirty="0">
                <a:latin typeface="Arial" panose="020B0604020202020204" pitchFamily="34" charset="0"/>
                <a:cs typeface="Arial" panose="020B0604020202020204" pitchFamily="34" charset="0"/>
              </a:rPr>
              <a:t>. </a:t>
            </a:r>
            <a:r>
              <a:rPr lang="es-MX" sz="1900" b="0" i="0" u="none" strike="noStrike" baseline="0" dirty="0" err="1">
                <a:latin typeface="Arial" panose="020B0604020202020204" pitchFamily="34" charset="0"/>
                <a:cs typeface="Arial" panose="020B0604020202020204" pitchFamily="34" charset="0"/>
              </a:rPr>
              <a:t>Constant-composition</a:t>
            </a:r>
            <a:r>
              <a:rPr lang="es-MX" sz="1900" b="0" i="0" u="none" strike="noStrike" baseline="0" dirty="0">
                <a:latin typeface="Arial" panose="020B0604020202020204" pitchFamily="34" charset="0"/>
                <a:cs typeface="Arial" panose="020B0604020202020204" pitchFamily="34" charset="0"/>
              </a:rPr>
              <a:t> </a:t>
            </a:r>
            <a:r>
              <a:rPr lang="es-MX" sz="1900" b="0" i="1" u="none" strike="noStrike" baseline="0" dirty="0">
                <a:latin typeface="Arial" panose="020B0604020202020204" pitchFamily="34" charset="0"/>
                <a:cs typeface="Arial" panose="020B0604020202020204" pitchFamily="34" charset="0"/>
              </a:rPr>
              <a:t>𝑝 </a:t>
            </a:r>
            <a:r>
              <a:rPr lang="es-MX" sz="1900" b="0" i="0" u="none" strike="noStrike" baseline="0" dirty="0">
                <a:latin typeface="Arial" panose="020B0604020202020204" pitchFamily="34" charset="0"/>
                <a:cs typeface="Arial" panose="020B0604020202020204" pitchFamily="34" charset="0"/>
              </a:rPr>
              <a:t>− </a:t>
            </a:r>
            <a:r>
              <a:rPr lang="es-MX" sz="1900" b="0" i="1" u="none" strike="noStrike" baseline="0" dirty="0">
                <a:latin typeface="Arial" panose="020B0604020202020204" pitchFamily="34" charset="0"/>
                <a:cs typeface="Arial" panose="020B0604020202020204" pitchFamily="34" charset="0"/>
              </a:rPr>
              <a:t>𝑇  </a:t>
            </a:r>
            <a:r>
              <a:rPr lang="es-MX" sz="1900" b="0" i="0" u="none" strike="noStrike" baseline="0" dirty="0" err="1">
                <a:latin typeface="Arial" panose="020B0604020202020204" pitchFamily="34" charset="0"/>
                <a:cs typeface="Arial" panose="020B0604020202020204" pitchFamily="34" charset="0"/>
              </a:rPr>
              <a:t>phase</a:t>
            </a:r>
            <a:r>
              <a:rPr lang="es-MX" sz="1900" b="0" i="0" u="none" strike="noStrike" baseline="0" dirty="0">
                <a:latin typeface="Arial" panose="020B0604020202020204" pitchFamily="34" charset="0"/>
                <a:cs typeface="Arial" panose="020B0604020202020204" pitchFamily="34" charset="0"/>
              </a:rPr>
              <a:t> </a:t>
            </a:r>
            <a:r>
              <a:rPr lang="es-MX" sz="1900" b="0" i="0" u="none" strike="noStrike" baseline="0" dirty="0" err="1">
                <a:latin typeface="Arial" panose="020B0604020202020204" pitchFamily="34" charset="0"/>
                <a:cs typeface="Arial" panose="020B0604020202020204" pitchFamily="34" charset="0"/>
              </a:rPr>
              <a:t>diagrams</a:t>
            </a:r>
            <a:r>
              <a:rPr lang="es-MX" sz="1900" b="0" i="0" u="none" strike="noStrike" baseline="0" dirty="0">
                <a:latin typeface="Arial" panose="020B0604020202020204" pitchFamily="34" charset="0"/>
                <a:cs typeface="Arial" panose="020B0604020202020204" pitchFamily="34" charset="0"/>
              </a:rPr>
              <a:t> </a:t>
            </a:r>
            <a:r>
              <a:rPr lang="es-MX" sz="1900" b="0" i="0" u="none" strike="noStrike" baseline="0" dirty="0" err="1">
                <a:latin typeface="Arial" panose="020B0604020202020204" pitchFamily="34" charset="0"/>
                <a:cs typeface="Arial" panose="020B0604020202020204" pitchFamily="34" charset="0"/>
              </a:rPr>
              <a:t>of</a:t>
            </a:r>
            <a:r>
              <a:rPr lang="es-MX" sz="1900" b="0" i="0" u="none" strike="noStrike" baseline="0" dirty="0">
                <a:latin typeface="Arial" panose="020B0604020202020204" pitchFamily="34" charset="0"/>
                <a:cs typeface="Arial" panose="020B0604020202020204" pitchFamily="34" charset="0"/>
              </a:rPr>
              <a:t> </a:t>
            </a:r>
            <a:r>
              <a:rPr lang="es-MX" sz="1900" b="0" i="0" u="none" strike="noStrike" baseline="0" dirty="0" err="1">
                <a:latin typeface="Arial" panose="020B0604020202020204" pitchFamily="34" charset="0"/>
                <a:cs typeface="Arial" panose="020B0604020202020204" pitchFamily="34" charset="0"/>
              </a:rPr>
              <a:t>binary</a:t>
            </a:r>
            <a:r>
              <a:rPr lang="es-MX" sz="1900" b="0" i="0" u="none" strike="noStrike" baseline="0" dirty="0">
                <a:latin typeface="Arial" panose="020B0604020202020204" pitchFamily="34" charset="0"/>
                <a:cs typeface="Arial" panose="020B0604020202020204" pitchFamily="34" charset="0"/>
              </a:rPr>
              <a:t> mixtures </a:t>
            </a:r>
            <a:r>
              <a:rPr lang="es-MX" sz="1900" b="0" i="0" u="none" strike="noStrike" baseline="0" dirty="0" err="1">
                <a:latin typeface="Arial" panose="020B0604020202020204" pitchFamily="34" charset="0"/>
                <a:cs typeface="Arial" panose="020B0604020202020204" pitchFamily="34" charset="0"/>
              </a:rPr>
              <a:t>of</a:t>
            </a:r>
            <a:r>
              <a:rPr lang="es-MX" sz="1900" b="0" i="0" u="none" strike="noStrike" baseline="0" dirty="0">
                <a:latin typeface="Arial" panose="020B0604020202020204" pitchFamily="34" charset="0"/>
                <a:cs typeface="Arial" panose="020B0604020202020204" pitchFamily="34" charset="0"/>
              </a:rPr>
              <a:t> a light </a:t>
            </a:r>
            <a:r>
              <a:rPr lang="es-MX" sz="1900" b="0" i="0" u="none" strike="noStrike" baseline="0" dirty="0" err="1">
                <a:latin typeface="Arial" panose="020B0604020202020204" pitchFamily="34" charset="0"/>
                <a:cs typeface="Arial" panose="020B0604020202020204" pitchFamily="34" charset="0"/>
              </a:rPr>
              <a:t>oil</a:t>
            </a:r>
            <a:r>
              <a:rPr lang="es-MX" sz="1900" b="0" i="0" u="none" strike="noStrike" baseline="0" dirty="0">
                <a:latin typeface="Arial" panose="020B0604020202020204" pitchFamily="34" charset="0"/>
                <a:cs typeface="Arial" panose="020B0604020202020204" pitchFamily="34" charset="0"/>
              </a:rPr>
              <a:t> </a:t>
            </a:r>
            <a:r>
              <a:rPr lang="es-MX" sz="1900" b="0" i="1" u="none" strike="noStrike" baseline="0" dirty="0">
                <a:latin typeface="Arial" panose="020B0604020202020204" pitchFamily="34" charset="0"/>
                <a:cs typeface="Arial" panose="020B0604020202020204" pitchFamily="34" charset="0"/>
              </a:rPr>
              <a:t>𝐶</a:t>
            </a:r>
            <a:r>
              <a:rPr lang="es-MX" sz="1900" b="0" i="0" u="none" strike="noStrike" baseline="-25000" dirty="0">
                <a:latin typeface="Arial" panose="020B0604020202020204" pitchFamily="34" charset="0"/>
                <a:cs typeface="Arial" panose="020B0604020202020204" pitchFamily="34" charset="0"/>
              </a:rPr>
              <a:t>7</a:t>
            </a:r>
            <a:r>
              <a:rPr lang="es-MX" sz="1900" b="0" i="0" u="none" strike="noStrike" baseline="0" dirty="0">
                <a:latin typeface="Arial" panose="020B0604020202020204" pitchFamily="34" charset="0"/>
                <a:cs typeface="Arial" panose="020B0604020202020204" pitchFamily="34" charset="0"/>
              </a:rPr>
              <a:t> + 1 mol%, Panel (a): Single </a:t>
            </a:r>
            <a:r>
              <a:rPr lang="es-MX" sz="1900" b="0" i="0" u="none" strike="noStrike" baseline="0" dirty="0" err="1">
                <a:latin typeface="Arial" panose="020B0604020202020204" pitchFamily="34" charset="0"/>
                <a:cs typeface="Arial" panose="020B0604020202020204" pitchFamily="34" charset="0"/>
              </a:rPr>
              <a:t>phase</a:t>
            </a:r>
            <a:r>
              <a:rPr lang="es-MX" sz="1900" b="0" i="0" u="none" strike="noStrike" baseline="0" dirty="0">
                <a:latin typeface="Arial" panose="020B0604020202020204" pitchFamily="34" charset="0"/>
                <a:cs typeface="Arial" panose="020B0604020202020204" pitchFamily="34" charset="0"/>
              </a:rPr>
              <a:t> </a:t>
            </a:r>
            <a:r>
              <a:rPr lang="es-MX" sz="1900" b="0" i="0" u="none" strike="noStrike" baseline="0" dirty="0" err="1">
                <a:latin typeface="Arial" panose="020B0604020202020204" pitchFamily="34" charset="0"/>
                <a:cs typeface="Arial" panose="020B0604020202020204" pitchFamily="34" charset="0"/>
              </a:rPr>
              <a:t>region</a:t>
            </a:r>
            <a:r>
              <a:rPr lang="es-MX" sz="1900" b="0" i="0" u="none" strike="noStrike" baseline="0" dirty="0">
                <a:latin typeface="Arial" panose="020B0604020202020204" pitchFamily="34" charset="0"/>
                <a:cs typeface="Arial" panose="020B0604020202020204" pitchFamily="34" charset="0"/>
              </a:rPr>
              <a:t> </a:t>
            </a:r>
            <a:r>
              <a:rPr lang="es-MX" sz="1900" b="0" i="0" u="none" strike="noStrike" baseline="0" dirty="0" err="1">
                <a:latin typeface="Arial" panose="020B0604020202020204" pitchFamily="34" charset="0"/>
                <a:cs typeface="Arial" panose="020B0604020202020204" pitchFamily="34" charset="0"/>
              </a:rPr>
              <a:t>for</a:t>
            </a:r>
            <a:r>
              <a:rPr lang="es-MX" sz="1900" b="0" i="0" u="none" strike="noStrike" baseline="0" dirty="0">
                <a:latin typeface="Arial" panose="020B0604020202020204" pitchFamily="34" charset="0"/>
                <a:cs typeface="Arial" panose="020B0604020202020204" pitchFamily="34" charset="0"/>
              </a:rPr>
              <a:t> </a:t>
            </a:r>
            <a:r>
              <a:rPr lang="es-MX" sz="1900" b="0" i="1" u="none" strike="noStrike" baseline="0" dirty="0">
                <a:latin typeface="Arial" panose="020B0604020202020204" pitchFamily="34" charset="0"/>
                <a:cs typeface="Arial" panose="020B0604020202020204" pitchFamily="34" charset="0"/>
              </a:rPr>
              <a:t>𝐶</a:t>
            </a:r>
            <a:r>
              <a:rPr lang="es-MX" sz="1900" b="0" i="0" u="none" strike="noStrike" baseline="-25000" dirty="0">
                <a:latin typeface="Arial" panose="020B0604020202020204" pitchFamily="34" charset="0"/>
                <a:cs typeface="Arial" panose="020B0604020202020204" pitchFamily="34" charset="0"/>
              </a:rPr>
              <a:t>7  </a:t>
            </a:r>
            <a:r>
              <a:rPr lang="es-MX" sz="1900" b="0" i="0" u="none" strike="noStrike" baseline="0" dirty="0">
                <a:latin typeface="Arial" panose="020B0604020202020204" pitchFamily="34" charset="0"/>
                <a:cs typeface="Arial" panose="020B0604020202020204" pitchFamily="34" charset="0"/>
              </a:rPr>
              <a:t>+ 1 mol% </a:t>
            </a:r>
            <a:r>
              <a:rPr lang="es-MX" sz="1900" b="0" i="0" u="none" strike="noStrike" baseline="0" dirty="0" err="1">
                <a:latin typeface="Arial" panose="020B0604020202020204" pitchFamily="34" charset="0"/>
                <a:cs typeface="Arial" panose="020B0604020202020204" pitchFamily="34" charset="0"/>
              </a:rPr>
              <a:t>with</a:t>
            </a:r>
            <a:r>
              <a:rPr lang="es-MX" sz="1900" b="0" i="0" u="none" strike="noStrike" baseline="0" dirty="0">
                <a:latin typeface="Arial" panose="020B0604020202020204" pitchFamily="34" charset="0"/>
                <a:cs typeface="Arial" panose="020B0604020202020204" pitchFamily="34" charset="0"/>
              </a:rPr>
              <a:t> </a:t>
            </a:r>
            <a:r>
              <a:rPr lang="es-MX" sz="2400" b="0" i="1" u="none" strike="noStrike" baseline="0" dirty="0">
                <a:latin typeface="Arial" panose="020B0604020202020204" pitchFamily="34" charset="0"/>
                <a:cs typeface="Arial" panose="020B0604020202020204" pitchFamily="34" charset="0"/>
              </a:rPr>
              <a:t>𝑚</a:t>
            </a:r>
            <a:r>
              <a:rPr lang="es-MX" sz="1900" b="0" i="1" u="none" strike="noStrike" baseline="0" dirty="0">
                <a:latin typeface="Arial" panose="020B0604020202020204" pitchFamily="34" charset="0"/>
                <a:cs typeface="Arial" panose="020B0604020202020204" pitchFamily="34" charset="0"/>
              </a:rPr>
              <a:t>𝑎𝑠𝑝 </a:t>
            </a:r>
            <a:r>
              <a:rPr lang="es-MX" sz="1900" b="0" i="0" u="none" strike="noStrike" baseline="0" dirty="0">
                <a:latin typeface="Arial" panose="020B0604020202020204" pitchFamily="34" charset="0"/>
                <a:cs typeface="Arial" panose="020B0604020202020204" pitchFamily="34" charset="0"/>
              </a:rPr>
              <a:t>= 10. </a:t>
            </a:r>
            <a:r>
              <a:rPr lang="es-MX" sz="1900" b="0" i="0" u="none" strike="noStrike" baseline="0" dirty="0" err="1">
                <a:latin typeface="Arial" panose="020B0604020202020204" pitchFamily="34" charset="0"/>
                <a:cs typeface="Arial" panose="020B0604020202020204" pitchFamily="34" charset="0"/>
              </a:rPr>
              <a:t>The</a:t>
            </a:r>
            <a:r>
              <a:rPr lang="es-MX" sz="1900" b="0" i="0" u="none" strike="noStrike" baseline="0" dirty="0">
                <a:latin typeface="Arial" panose="020B0604020202020204" pitchFamily="34" charset="0"/>
                <a:cs typeface="Arial" panose="020B0604020202020204" pitchFamily="34" charset="0"/>
              </a:rPr>
              <a:t> pure-</a:t>
            </a:r>
            <a:r>
              <a:rPr lang="es-MX" sz="1900" b="0" i="1" u="none" strike="noStrike" baseline="0" dirty="0">
                <a:latin typeface="Arial" panose="020B0604020202020204" pitchFamily="34" charset="0"/>
                <a:cs typeface="Arial" panose="020B0604020202020204" pitchFamily="34" charset="0"/>
              </a:rPr>
              <a:t>𝐶</a:t>
            </a:r>
            <a:r>
              <a:rPr lang="es-MX" sz="1900" b="0" i="0" u="none" strike="noStrike" baseline="-25000" dirty="0">
                <a:latin typeface="Arial" panose="020B0604020202020204" pitchFamily="34" charset="0"/>
                <a:cs typeface="Arial" panose="020B0604020202020204" pitchFamily="34" charset="0"/>
              </a:rPr>
              <a:t>7 </a:t>
            </a:r>
            <a:r>
              <a:rPr lang="en-US" sz="1900" b="0" i="0" u="none" strike="noStrike" baseline="0" dirty="0">
                <a:latin typeface="Arial" panose="020B0604020202020204" pitchFamily="34" charset="0"/>
                <a:cs typeface="Arial" panose="020B0604020202020204" pitchFamily="34" charset="0"/>
              </a:rPr>
              <a:t>vapor</a:t>
            </a:r>
            <a:r>
              <a:rPr lang="en-US" sz="1900" dirty="0">
                <a:latin typeface="Arial" panose="020B0604020202020204" pitchFamily="34" charset="0"/>
                <a:cs typeface="Arial" panose="020B0604020202020204" pitchFamily="34" charset="0"/>
              </a:rPr>
              <a:t> </a:t>
            </a:r>
            <a:r>
              <a:rPr lang="en-US" sz="1900" b="0" i="0" u="none" strike="noStrike" baseline="0" dirty="0">
                <a:latin typeface="Arial" panose="020B0604020202020204" pitchFamily="34" charset="0"/>
                <a:cs typeface="Arial" panose="020B0604020202020204" pitchFamily="34" charset="0"/>
              </a:rPr>
              <a:t>pressure is indicated by a continuous red curve, ending at the </a:t>
            </a:r>
            <a:r>
              <a:rPr lang="en-US" sz="1900" b="0" i="1" u="none" strike="noStrike" baseline="0" dirty="0">
                <a:latin typeface="Arial" panose="020B0604020202020204" pitchFamily="34" charset="0"/>
                <a:cs typeface="Arial" panose="020B0604020202020204" pitchFamily="34" charset="0"/>
              </a:rPr>
              <a:t>𝐶</a:t>
            </a:r>
            <a:r>
              <a:rPr lang="en-US" sz="1900" b="0" i="0" u="none" strike="noStrike" baseline="-25000" dirty="0">
                <a:latin typeface="Arial" panose="020B0604020202020204" pitchFamily="34" charset="0"/>
                <a:cs typeface="Arial" panose="020B0604020202020204" pitchFamily="34" charset="0"/>
              </a:rPr>
              <a:t>7</a:t>
            </a:r>
            <a:r>
              <a:rPr lang="en-US" sz="1900" b="0" i="0" u="none" strike="noStrike" baseline="0" dirty="0">
                <a:latin typeface="Arial" panose="020B0604020202020204" pitchFamily="34" charset="0"/>
                <a:cs typeface="Arial" panose="020B0604020202020204" pitchFamily="34" charset="0"/>
              </a:rPr>
              <a:t> and </a:t>
            </a:r>
            <a:r>
              <a:rPr lang="en-US" sz="2400" b="0" i="1" u="none" strike="noStrike" baseline="0" dirty="0">
                <a:latin typeface="Arial" panose="020B0604020202020204" pitchFamily="34" charset="0"/>
                <a:cs typeface="Arial" panose="020B0604020202020204" pitchFamily="34" charset="0"/>
              </a:rPr>
              <a:t>𝑚</a:t>
            </a:r>
            <a:r>
              <a:rPr lang="en-US" sz="1900" b="0" i="1" u="none" strike="noStrike" baseline="0" dirty="0">
                <a:latin typeface="Arial" panose="020B0604020202020204" pitchFamily="34" charset="0"/>
                <a:cs typeface="Arial" panose="020B0604020202020204" pitchFamily="34" charset="0"/>
              </a:rPr>
              <a:t>𝑎𝑠𝑝 </a:t>
            </a:r>
            <a:r>
              <a:rPr lang="en-US" sz="1900" b="0" i="0" u="none" strike="noStrike" baseline="0" dirty="0">
                <a:latin typeface="Arial" panose="020B0604020202020204" pitchFamily="34" charset="0"/>
                <a:cs typeface="Arial" panose="020B0604020202020204" pitchFamily="34" charset="0"/>
              </a:rPr>
              <a:t>= 10 critical point. Panel (b): Asphaltene with different lengths: </a:t>
            </a:r>
            <a:r>
              <a:rPr lang="en-US" sz="2400" b="0" i="1" u="none" strike="noStrike" baseline="0" dirty="0">
                <a:latin typeface="Arial" panose="020B0604020202020204" pitchFamily="34" charset="0"/>
                <a:cs typeface="Arial" panose="020B0604020202020204" pitchFamily="34" charset="0"/>
              </a:rPr>
              <a:t>𝑚</a:t>
            </a:r>
            <a:r>
              <a:rPr lang="en-US" sz="1900" b="0" i="1" u="none" strike="noStrike" baseline="0" dirty="0">
                <a:latin typeface="Arial" panose="020B0604020202020204" pitchFamily="34" charset="0"/>
                <a:cs typeface="Arial" panose="020B0604020202020204" pitchFamily="34" charset="0"/>
              </a:rPr>
              <a:t>𝑎𝑠𝑝 </a:t>
            </a:r>
            <a:r>
              <a:rPr lang="en-US" sz="1900" b="0" i="0" u="none" strike="noStrike" baseline="0" dirty="0">
                <a:latin typeface="Arial" panose="020B0604020202020204" pitchFamily="34" charset="0"/>
                <a:cs typeface="Arial" panose="020B0604020202020204" pitchFamily="34" charset="0"/>
              </a:rPr>
              <a:t>= 10, 20, 30, 40 and 50. The pure-</a:t>
            </a:r>
            <a:r>
              <a:rPr lang="en-US" sz="1900" b="0" i="1" u="none" strike="noStrike" baseline="0" dirty="0">
                <a:latin typeface="Arial" panose="020B0604020202020204" pitchFamily="34" charset="0"/>
                <a:cs typeface="Arial" panose="020B0604020202020204" pitchFamily="34" charset="0"/>
              </a:rPr>
              <a:t>𝐶</a:t>
            </a:r>
            <a:r>
              <a:rPr lang="en-US" sz="1900" b="0" i="0" u="none" strike="noStrike" baseline="-25000" dirty="0">
                <a:latin typeface="Arial" panose="020B0604020202020204" pitchFamily="34" charset="0"/>
                <a:cs typeface="Arial" panose="020B0604020202020204" pitchFamily="34" charset="0"/>
              </a:rPr>
              <a:t>7</a:t>
            </a:r>
            <a:r>
              <a:rPr lang="en-US" sz="1900" b="0" i="0" u="none" strike="noStrike" baseline="0" dirty="0">
                <a:latin typeface="Arial" panose="020B0604020202020204" pitchFamily="34" charset="0"/>
                <a:cs typeface="Arial" panose="020B0604020202020204" pitchFamily="34" charset="0"/>
              </a:rPr>
              <a:t> vapor–pressure is indicated by a continuous red curve, ending at the </a:t>
            </a:r>
            <a:r>
              <a:rPr lang="en-US" sz="1900" b="0" i="1" u="none" strike="noStrike" baseline="0" dirty="0">
                <a:latin typeface="Arial" panose="020B0604020202020204" pitchFamily="34" charset="0"/>
                <a:cs typeface="Arial" panose="020B0604020202020204" pitchFamily="34" charset="0"/>
              </a:rPr>
              <a:t>𝐶</a:t>
            </a:r>
            <a:r>
              <a:rPr lang="en-US" sz="1900" b="0" i="0" u="none" strike="noStrike" baseline="-25000" dirty="0">
                <a:latin typeface="Arial" panose="020B0604020202020204" pitchFamily="34" charset="0"/>
                <a:cs typeface="Arial" panose="020B0604020202020204" pitchFamily="34" charset="0"/>
              </a:rPr>
              <a:t>7</a:t>
            </a:r>
            <a:r>
              <a:rPr lang="en-US" sz="1900" b="0" i="0" u="none" strike="noStrike" baseline="0" dirty="0">
                <a:latin typeface="Arial" panose="020B0604020202020204" pitchFamily="34" charset="0"/>
                <a:cs typeface="Arial" panose="020B0604020202020204" pitchFamily="34" charset="0"/>
              </a:rPr>
              <a:t> critical point</a:t>
            </a:r>
            <a:r>
              <a:rPr lang="en-US" sz="1900" b="1" i="0" u="none" strike="noStrike" baseline="0" dirty="0">
                <a:latin typeface="Arial" panose="020B0604020202020204" pitchFamily="34" charset="0"/>
                <a:cs typeface="Arial" panose="020B0604020202020204" pitchFamily="34" charset="0"/>
              </a:rPr>
              <a:t>.  </a:t>
            </a:r>
            <a:r>
              <a:rPr lang="en-US" sz="1900" b="0" i="0" u="none" strike="noStrike" baseline="0" dirty="0">
                <a:latin typeface="Arial" panose="020B0604020202020204" pitchFamily="34" charset="0"/>
                <a:cs typeface="Arial" panose="020B0604020202020204" pitchFamily="34" charset="0"/>
              </a:rPr>
              <a:t>Panel (b): Constant-composition </a:t>
            </a:r>
            <a:r>
              <a:rPr lang="en-US" sz="1900" b="0" i="1" u="none" strike="noStrike" baseline="0" dirty="0">
                <a:latin typeface="Arial" panose="020B0604020202020204" pitchFamily="34" charset="0"/>
                <a:cs typeface="Arial" panose="020B0604020202020204" pitchFamily="34" charset="0"/>
              </a:rPr>
              <a:t>𝑝 </a:t>
            </a:r>
            <a:r>
              <a:rPr lang="en-US" sz="1900" b="0" i="0" u="none" strike="noStrike" baseline="0" dirty="0">
                <a:latin typeface="Arial" panose="020B0604020202020204" pitchFamily="34" charset="0"/>
                <a:cs typeface="Arial" panose="020B0604020202020204" pitchFamily="34" charset="0"/>
              </a:rPr>
              <a:t>− </a:t>
            </a:r>
            <a:r>
              <a:rPr lang="en-US" sz="1900" b="0" i="1" u="none" strike="noStrike" baseline="0" dirty="0">
                <a:latin typeface="Arial" panose="020B0604020202020204" pitchFamily="34" charset="0"/>
                <a:cs typeface="Arial" panose="020B0604020202020204" pitchFamily="34" charset="0"/>
              </a:rPr>
              <a:t>𝑇  AOP-</a:t>
            </a:r>
            <a:r>
              <a:rPr lang="en-US" sz="1900" b="0" i="0" u="none" strike="noStrike" baseline="0" dirty="0">
                <a:latin typeface="Arial" panose="020B0604020202020204" pitchFamily="34" charset="0"/>
                <a:cs typeface="Arial" panose="020B0604020202020204" pitchFamily="34" charset="0"/>
              </a:rPr>
              <a:t>phase diagrams of binary mixtures for </a:t>
            </a:r>
            <a:r>
              <a:rPr lang="en-US" sz="1900" b="0" i="1" u="none" strike="noStrike" baseline="0" dirty="0">
                <a:latin typeface="Arial" panose="020B0604020202020204" pitchFamily="34" charset="0"/>
                <a:cs typeface="Arial" panose="020B0604020202020204" pitchFamily="34" charset="0"/>
              </a:rPr>
              <a:t>𝐶</a:t>
            </a:r>
            <a:r>
              <a:rPr lang="en-US" sz="1900" b="0" i="1" u="none" strike="noStrike" baseline="-25000" dirty="0">
                <a:latin typeface="Arial" panose="020B0604020202020204" pitchFamily="34" charset="0"/>
                <a:cs typeface="Arial" panose="020B0604020202020204" pitchFamily="34" charset="0"/>
              </a:rPr>
              <a:t>𝑛</a:t>
            </a:r>
            <a:r>
              <a:rPr lang="en-US" sz="1900" b="0" i="1" u="none" strike="noStrike" baseline="0" dirty="0">
                <a:latin typeface="Arial" panose="020B0604020202020204" pitchFamily="34" charset="0"/>
                <a:cs typeface="Arial" panose="020B0604020202020204" pitchFamily="34" charset="0"/>
              </a:rPr>
              <a:t> </a:t>
            </a:r>
            <a:r>
              <a:rPr lang="en-US" sz="1900" b="0" i="0" u="none" strike="noStrike" baseline="0" dirty="0">
                <a:latin typeface="Arial" panose="020B0604020202020204" pitchFamily="34" charset="0"/>
                <a:cs typeface="Arial" panose="020B0604020202020204" pitchFamily="34" charset="0"/>
              </a:rPr>
              <a:t>(n = 4, 5, 6, 7, 8, 9, 10 and 12) + 1 mol% asphaltene </a:t>
            </a:r>
            <a:r>
              <a:rPr lang="en-US" sz="2400" b="0" i="1" u="none" strike="noStrike" baseline="0" dirty="0">
                <a:latin typeface="Arial" panose="020B0604020202020204" pitchFamily="34" charset="0"/>
                <a:cs typeface="Arial" panose="020B0604020202020204" pitchFamily="34" charset="0"/>
              </a:rPr>
              <a:t>𝑚</a:t>
            </a:r>
            <a:r>
              <a:rPr lang="en-US" sz="1900" b="0" i="1" u="none" strike="noStrike" baseline="0" dirty="0">
                <a:latin typeface="Arial" panose="020B0604020202020204" pitchFamily="34" charset="0"/>
                <a:cs typeface="Arial" panose="020B0604020202020204" pitchFamily="34" charset="0"/>
              </a:rPr>
              <a:t>𝑎𝑠𝑝 </a:t>
            </a:r>
            <a:r>
              <a:rPr lang="en-US" sz="1900" b="0" i="0" u="none" strike="noStrike" baseline="0" dirty="0">
                <a:latin typeface="Arial" panose="020B0604020202020204" pitchFamily="34" charset="0"/>
                <a:cs typeface="Arial" panose="020B0604020202020204" pitchFamily="34" charset="0"/>
              </a:rPr>
              <a:t>= 50.</a:t>
            </a:r>
            <a:endParaRPr lang="es-MX" sz="1900" dirty="0">
              <a:latin typeface="Arial" panose="020B0604020202020204" pitchFamily="34" charset="0"/>
              <a:cs typeface="Arial" panose="020B0604020202020204" pitchFamily="34" charset="0"/>
            </a:endParaRPr>
          </a:p>
        </p:txBody>
      </p:sp>
      <p:pic>
        <p:nvPicPr>
          <p:cNvPr id="1062" name="Imagen 1061">
            <a:extLst>
              <a:ext uri="{FF2B5EF4-FFF2-40B4-BE49-F238E27FC236}">
                <a16:creationId xmlns:a16="http://schemas.microsoft.com/office/drawing/2014/main" id="{97600CE9-A0BF-69B6-D6B6-95685E9B160C}"/>
              </a:ext>
            </a:extLst>
          </p:cNvPr>
          <p:cNvPicPr>
            <a:picLocks noChangeAspect="1"/>
          </p:cNvPicPr>
          <p:nvPr/>
        </p:nvPicPr>
        <p:blipFill>
          <a:blip r:embed="rId2"/>
          <a:stretch>
            <a:fillRect/>
          </a:stretch>
        </p:blipFill>
        <p:spPr>
          <a:xfrm>
            <a:off x="15089837" y="19695209"/>
            <a:ext cx="9065850" cy="3262964"/>
          </a:xfrm>
          <a:prstGeom prst="rect">
            <a:avLst/>
          </a:prstGeom>
        </p:spPr>
      </p:pic>
      <p:sp>
        <p:nvSpPr>
          <p:cNvPr id="1063" name="CuadroTexto 1062">
            <a:extLst>
              <a:ext uri="{FF2B5EF4-FFF2-40B4-BE49-F238E27FC236}">
                <a16:creationId xmlns:a16="http://schemas.microsoft.com/office/drawing/2014/main" id="{913DB92C-0FFC-D7EB-A2D6-B7B60251F40F}"/>
              </a:ext>
            </a:extLst>
          </p:cNvPr>
          <p:cNvSpPr txBox="1"/>
          <p:nvPr/>
        </p:nvSpPr>
        <p:spPr>
          <a:xfrm>
            <a:off x="14889892" y="18574057"/>
            <a:ext cx="6336991" cy="89255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Reservoir</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live-oil</a:t>
            </a:r>
            <a:r>
              <a:rPr lang="es-MX" b="1" dirty="0">
                <a:latin typeface="Arial" panose="020B0604020202020204" pitchFamily="34" charset="0"/>
                <a:cs typeface="Arial" panose="020B0604020202020204" pitchFamily="34" charset="0"/>
              </a:rPr>
              <a:t> </a:t>
            </a:r>
            <a:r>
              <a:rPr lang="es-MX" sz="4400" dirty="0">
                <a:latin typeface="Arial" panose="020B0604020202020204" pitchFamily="34" charset="0"/>
                <a:cs typeface="Arial" panose="020B0604020202020204" pitchFamily="34" charset="0"/>
              </a:rPr>
              <a:t>[</a:t>
            </a:r>
            <a:r>
              <a:rPr lang="es-MX" sz="4400" dirty="0">
                <a:solidFill>
                  <a:schemeClr val="tx2">
                    <a:lumMod val="60000"/>
                    <a:lumOff val="40000"/>
                  </a:schemeClr>
                </a:solidFill>
                <a:latin typeface="Arial" panose="020B0604020202020204" pitchFamily="34" charset="0"/>
                <a:cs typeface="Arial" panose="020B0604020202020204" pitchFamily="34" charset="0"/>
              </a:rPr>
              <a:t>4</a:t>
            </a:r>
            <a:r>
              <a:rPr lang="es-MX" sz="4400"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1070" name="CuadroTexto 1069">
            <a:extLst>
              <a:ext uri="{FF2B5EF4-FFF2-40B4-BE49-F238E27FC236}">
                <a16:creationId xmlns:a16="http://schemas.microsoft.com/office/drawing/2014/main" id="{38B78EEE-AB9F-8D6A-FC7A-3B295B77B8FB}"/>
              </a:ext>
            </a:extLst>
          </p:cNvPr>
          <p:cNvSpPr txBox="1"/>
          <p:nvPr/>
        </p:nvSpPr>
        <p:spPr>
          <a:xfrm>
            <a:off x="15047017" y="25858807"/>
            <a:ext cx="14492390" cy="5447645"/>
          </a:xfrm>
          <a:prstGeom prst="rect">
            <a:avLst/>
          </a:prstGeom>
          <a:noFill/>
        </p:spPr>
        <p:txBody>
          <a:bodyPr wrap="square" rtlCol="0">
            <a:spAutoFit/>
          </a:bodyPr>
          <a:lstStyle/>
          <a:p>
            <a:pPr marL="0" marR="0" lvl="0" indent="0" algn="just" defTabSz="2650663" rtl="0" eaLnBrk="1" fontAlgn="auto" latinLnBrk="0" hangingPunct="1">
              <a:lnSpc>
                <a:spcPct val="100000"/>
              </a:lnSpc>
              <a:spcBef>
                <a:spcPts val="0"/>
              </a:spcBef>
              <a:spcAft>
                <a:spcPts val="0"/>
              </a:spcAft>
              <a:buClrTx/>
              <a:buSzTx/>
              <a:buFontTx/>
              <a:buNone/>
              <a:tabLst/>
              <a:defRPr/>
            </a:pPr>
            <a:r>
              <a:rPr lang="en-US" sz="2400" b="0" i="0" u="none" strike="noStrike" baseline="0" dirty="0">
                <a:solidFill>
                  <a:srgbClr val="000000"/>
                </a:solidFill>
                <a:latin typeface="Arial" panose="020B0604020202020204" pitchFamily="34" charset="0"/>
                <a:cs typeface="Arial" panose="020B0604020202020204" pitchFamily="34" charset="0"/>
              </a:rPr>
              <a:t>We have presented a new Yukawa/MSA equation of state for modeling </a:t>
            </a:r>
            <a:r>
              <a:rPr lang="es-MX" sz="2400" b="0" i="0" u="none" strike="noStrike" baseline="0" dirty="0" err="1">
                <a:solidFill>
                  <a:srgbClr val="000000"/>
                </a:solidFill>
                <a:latin typeface="Arial" panose="020B0604020202020204" pitchFamily="34" charset="0"/>
                <a:cs typeface="Arial" panose="020B0604020202020204" pitchFamily="34" charset="0"/>
              </a:rPr>
              <a:t>asphaltene</a:t>
            </a:r>
            <a:r>
              <a:rPr lang="es-MX" sz="2400" b="0" i="0" u="none" strike="noStrike" baseline="0" dirty="0">
                <a:solidFill>
                  <a:srgbClr val="000000"/>
                </a:solidFill>
                <a:latin typeface="Arial" panose="020B0604020202020204" pitchFamily="34" charset="0"/>
                <a:cs typeface="Arial" panose="020B0604020202020204" pitchFamily="34" charset="0"/>
              </a:rPr>
              <a:t> </a:t>
            </a:r>
            <a:r>
              <a:rPr lang="es-MX" sz="2400" b="0" i="0" u="none" strike="noStrike" baseline="0" dirty="0" err="1">
                <a:solidFill>
                  <a:srgbClr val="000000"/>
                </a:solidFill>
                <a:latin typeface="Arial" panose="020B0604020202020204" pitchFamily="34" charset="0"/>
                <a:cs typeface="Arial" panose="020B0604020202020204" pitchFamily="34" charset="0"/>
              </a:rPr>
              <a:t>precipitation</a:t>
            </a:r>
            <a:r>
              <a:rPr lang="es-MX" sz="2400" b="0" i="0" u="none" strike="noStrike" baseline="0" dirty="0">
                <a:solidFill>
                  <a:srgbClr val="000000"/>
                </a:solidFill>
                <a:latin typeface="Arial" panose="020B0604020202020204" pitchFamily="34" charset="0"/>
                <a:cs typeface="Arial" panose="020B0604020202020204" pitchFamily="34" charset="0"/>
              </a:rPr>
              <a:t> </a:t>
            </a:r>
            <a:r>
              <a:rPr lang="es-MX" sz="2400" b="0" i="0" u="none" strike="noStrike" baseline="0" dirty="0" err="1">
                <a:solidFill>
                  <a:srgbClr val="000000"/>
                </a:solidFill>
                <a:latin typeface="Arial" panose="020B0604020202020204" pitchFamily="34" charset="0"/>
                <a:cs typeface="Arial" panose="020B0604020202020204" pitchFamily="34" charset="0"/>
              </a:rPr>
              <a:t>phenomena</a:t>
            </a:r>
            <a:r>
              <a:rPr lang="es-MX" sz="2400" b="0" i="0" u="none" strike="noStrike" baseline="0" dirty="0">
                <a:solidFill>
                  <a:srgbClr val="000000"/>
                </a:solidFill>
                <a:latin typeface="Arial" panose="020B0604020202020204" pitchFamily="34" charset="0"/>
                <a:cs typeface="Arial" panose="020B0604020202020204" pitchFamily="34" charset="0"/>
              </a:rPr>
              <a:t> in </a:t>
            </a:r>
            <a:r>
              <a:rPr lang="es-MX" sz="2400" b="0" i="0" u="none" strike="noStrike" baseline="0" dirty="0" err="1">
                <a:solidFill>
                  <a:srgbClr val="000000"/>
                </a:solidFill>
                <a:latin typeface="Arial" panose="020B0604020202020204" pitchFamily="34" charset="0"/>
                <a:cs typeface="Arial" panose="020B0604020202020204" pitchFamily="34" charset="0"/>
              </a:rPr>
              <a:t>petroleum</a:t>
            </a:r>
            <a:r>
              <a:rPr lang="es-MX" sz="2400" b="0" i="0" u="none" strike="noStrike" baseline="0" dirty="0">
                <a:solidFill>
                  <a:srgbClr val="000000"/>
                </a:solidFill>
                <a:latin typeface="Arial" panose="020B0604020202020204" pitchFamily="34" charset="0"/>
                <a:cs typeface="Arial" panose="020B0604020202020204" pitchFamily="34" charset="0"/>
              </a:rPr>
              <a:t> </a:t>
            </a:r>
            <a:r>
              <a:rPr lang="es-MX" sz="2400" b="0" i="0" u="none" strike="noStrike" baseline="0" dirty="0" err="1">
                <a:solidFill>
                  <a:srgbClr val="000000"/>
                </a:solidFill>
                <a:latin typeface="Arial" panose="020B0604020202020204" pitchFamily="34" charset="0"/>
                <a:cs typeface="Arial" panose="020B0604020202020204" pitchFamily="34" charset="0"/>
              </a:rPr>
              <a:t>reservoir</a:t>
            </a:r>
            <a:r>
              <a:rPr lang="es-MX" sz="2400" b="0" i="0" u="none" strike="noStrike" baseline="0" dirty="0">
                <a:solidFill>
                  <a:srgbClr val="000000"/>
                </a:solidFill>
                <a:latin typeface="Arial" panose="020B0604020202020204" pitchFamily="34" charset="0"/>
                <a:cs typeface="Arial" panose="020B0604020202020204" pitchFamily="34" charset="0"/>
              </a:rPr>
              <a:t> </a:t>
            </a:r>
            <a:r>
              <a:rPr lang="es-MX" sz="2400" b="0" i="0" u="none" strike="noStrike" baseline="0" dirty="0" err="1">
                <a:solidFill>
                  <a:srgbClr val="000000"/>
                </a:solidFill>
                <a:latin typeface="Arial" panose="020B0604020202020204" pitchFamily="34" charset="0"/>
                <a:cs typeface="Arial" panose="020B0604020202020204" pitchFamily="34" charset="0"/>
              </a:rPr>
              <a:t>fluids</a:t>
            </a:r>
            <a:r>
              <a:rPr lang="es-MX" sz="2400" b="0" i="0" u="none" strike="noStrike" baseline="0" dirty="0">
                <a:solidFill>
                  <a:srgbClr val="000000"/>
                </a:solidFill>
                <a:latin typeface="Arial" panose="020B0604020202020204" pitchFamily="34" charset="0"/>
                <a:cs typeface="Arial" panose="020B0604020202020204" pitchFamily="34" charset="0"/>
              </a:rPr>
              <a:t>, </a:t>
            </a:r>
            <a:r>
              <a:rPr lang="en-US" sz="2400" b="0" i="0" u="none" strike="noStrike" baseline="0" dirty="0">
                <a:solidFill>
                  <a:srgbClr val="000000"/>
                </a:solidFill>
                <a:latin typeface="Arial" panose="020B0604020202020204" pitchFamily="34" charset="0"/>
                <a:cs typeface="Arial" panose="020B0604020202020204" pitchFamily="34" charset="0"/>
              </a:rPr>
              <a:t>using the thermodynamic approach for mixtures according to the SAFTVR approach [</a:t>
            </a:r>
            <a:r>
              <a:rPr lang="en-US" sz="2400" dirty="0">
                <a:solidFill>
                  <a:srgbClr val="0081AD"/>
                </a:solidFill>
                <a:latin typeface="Arial" panose="020B0604020202020204" pitchFamily="34" charset="0"/>
                <a:cs typeface="Arial" panose="020B0604020202020204" pitchFamily="34" charset="0"/>
              </a:rPr>
              <a:t>7</a:t>
            </a:r>
            <a:r>
              <a:rPr lang="en-US" sz="2400" b="0" i="0" u="none" strike="noStrike" baseline="0" dirty="0">
                <a:solidFill>
                  <a:srgbClr val="000000"/>
                </a:solidFill>
                <a:latin typeface="Arial" panose="020B0604020202020204" pitchFamily="34" charset="0"/>
                <a:cs typeface="Arial" panose="020B0604020202020204" pitchFamily="34" charset="0"/>
              </a:rPr>
              <a:t>]. The new EOS provides a method for incorporating electrostatic effects of polar </a:t>
            </a:r>
            <a:r>
              <a:rPr lang="en-US" sz="2400" b="0" i="0" u="none" strike="noStrike" baseline="0" dirty="0" err="1">
                <a:solidFill>
                  <a:srgbClr val="000000"/>
                </a:solidFill>
                <a:latin typeface="Arial" panose="020B0604020202020204" pitchFamily="34" charset="0"/>
                <a:cs typeface="Arial" panose="020B0604020202020204" pitchFamily="34" charset="0"/>
              </a:rPr>
              <a:t>asphaltenic</a:t>
            </a:r>
            <a:r>
              <a:rPr lang="en-US" sz="2400" b="0" i="0" u="none" strike="noStrike" baseline="0" dirty="0">
                <a:solidFill>
                  <a:srgbClr val="000000"/>
                </a:solidFill>
                <a:latin typeface="Arial" panose="020B0604020202020204" pitchFamily="34" charset="0"/>
                <a:cs typeface="Arial" panose="020B0604020202020204" pitchFamily="34" charset="0"/>
              </a:rPr>
              <a:t> oils and suspensions where</a:t>
            </a:r>
            <a:r>
              <a:rPr lang="en-US" sz="2400" dirty="0">
                <a:solidFill>
                  <a:srgbClr val="000000"/>
                </a:solidFill>
                <a:latin typeface="Arial" panose="020B0604020202020204" pitchFamily="34" charset="0"/>
                <a:cs typeface="Arial" panose="020B0604020202020204" pitchFamily="34" charset="0"/>
              </a:rPr>
              <a:t> </a:t>
            </a:r>
            <a:r>
              <a:rPr lang="en-US" sz="2400" b="0" i="0" u="none" strike="noStrike" baseline="0" dirty="0">
                <a:solidFill>
                  <a:srgbClr val="000000"/>
                </a:solidFill>
                <a:latin typeface="Arial" panose="020B0604020202020204" pitchFamily="34" charset="0"/>
                <a:cs typeface="Arial" panose="020B0604020202020204" pitchFamily="34" charset="0"/>
              </a:rPr>
              <a:t>ionic and polar interactions are modeled via effective Yukawa pair potential interactions of variable range. The extra range parameter </a:t>
            </a:r>
            <a:r>
              <a:rPr lang="en-US" sz="2400" b="0" i="1" u="none" strike="noStrike" baseline="0" dirty="0">
                <a:solidFill>
                  <a:srgbClr val="000000"/>
                </a:solidFill>
                <a:latin typeface="Arial" panose="020B0604020202020204" pitchFamily="34" charset="0"/>
                <a:cs typeface="Arial" panose="020B0604020202020204" pitchFamily="34" charset="0"/>
              </a:rPr>
              <a:t>𝜆  </a:t>
            </a:r>
            <a:r>
              <a:rPr lang="en-US" sz="2400" b="0" i="0" u="none" strike="noStrike" baseline="0" dirty="0">
                <a:solidFill>
                  <a:srgbClr val="000000"/>
                </a:solidFill>
                <a:latin typeface="Arial" panose="020B0604020202020204" pitchFamily="34" charset="0"/>
                <a:cs typeface="Arial" panose="020B0604020202020204" pitchFamily="34" charset="0"/>
              </a:rPr>
              <a:t>takes into account the real effect of variation of the electrostatic interactions due to screening effects as well as the competing interactions present in complex solutions as the ones found in oil fluids, and the SAFT-VR approach offers the advantage of taking a rigorous modeling of variable ranged systems in comparison with other SAFT versions, as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also have highlighted in a previous study using a SAFT-VR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squarewell</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description of asphaltenes [</a:t>
            </a:r>
            <a:r>
              <a:rPr lang="en-US" sz="2400" dirty="0">
                <a:solidFill>
                  <a:srgbClr val="0081AD"/>
                </a:solidFill>
                <a:latin typeface="Arial" panose="020B0604020202020204" pitchFamily="34" charset="0"/>
                <a:cs typeface="Arial" panose="020B0604020202020204" pitchFamily="34" charset="0"/>
              </a:rPr>
              <a:t>4</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2400" dirty="0">
                <a:solidFill>
                  <a:srgbClr val="0081AD"/>
                </a:solidFill>
                <a:latin typeface="Arial" panose="020B0604020202020204" pitchFamily="34" charset="0"/>
                <a:cs typeface="Arial" panose="020B0604020202020204" pitchFamily="34" charset="0"/>
              </a:rPr>
              <a:t>10</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All features of asphaltene phase diagrams including AOP’s in real reservoir mixtures can be modeled satisfactorily, thereby recommending its use for process design and simulation in reservoir and production processes of the oil industry.</a:t>
            </a:r>
            <a:endPar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a:endParaRPr lang="es-MX" sz="6000" dirty="0">
              <a:latin typeface="Arial" panose="020B0604020202020204" pitchFamily="34" charset="0"/>
              <a:cs typeface="Arial" panose="020B0604020202020204" pitchFamily="34" charset="0"/>
            </a:endParaRPr>
          </a:p>
        </p:txBody>
      </p:sp>
      <p:sp>
        <p:nvSpPr>
          <p:cNvPr id="1071" name="CuadroTexto 1070">
            <a:extLst>
              <a:ext uri="{FF2B5EF4-FFF2-40B4-BE49-F238E27FC236}">
                <a16:creationId xmlns:a16="http://schemas.microsoft.com/office/drawing/2014/main" id="{F2820E5B-A4FC-F32A-C251-C2EFB9EEC915}"/>
              </a:ext>
            </a:extLst>
          </p:cNvPr>
          <p:cNvSpPr txBox="1"/>
          <p:nvPr/>
        </p:nvSpPr>
        <p:spPr>
          <a:xfrm>
            <a:off x="14947215" y="25007721"/>
            <a:ext cx="4184159" cy="89255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Conclusions</a:t>
            </a:r>
            <a:endParaRPr lang="es-MX" b="1" dirty="0">
              <a:latin typeface="Arial" panose="020B0604020202020204" pitchFamily="34" charset="0"/>
              <a:cs typeface="Arial" panose="020B0604020202020204" pitchFamily="34" charset="0"/>
            </a:endParaRPr>
          </a:p>
        </p:txBody>
      </p:sp>
      <p:sp>
        <p:nvSpPr>
          <p:cNvPr id="1072" name="CuadroTexto 1071">
            <a:extLst>
              <a:ext uri="{FF2B5EF4-FFF2-40B4-BE49-F238E27FC236}">
                <a16:creationId xmlns:a16="http://schemas.microsoft.com/office/drawing/2014/main" id="{F3D1EC4D-A7F6-7389-50D1-031EFCAD6F04}"/>
              </a:ext>
            </a:extLst>
          </p:cNvPr>
          <p:cNvSpPr txBox="1"/>
          <p:nvPr/>
        </p:nvSpPr>
        <p:spPr>
          <a:xfrm>
            <a:off x="15322595" y="23156989"/>
            <a:ext cx="8833092" cy="1338828"/>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Table 2</a:t>
            </a:r>
            <a:r>
              <a:rPr lang="en-US" sz="24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Composition of the 5-compounds mixture based in [</a:t>
            </a:r>
            <a:r>
              <a:rPr lang="en-US" sz="1900" dirty="0">
                <a:solidFill>
                  <a:srgbClr val="00B0F0"/>
                </a:solidFill>
                <a:latin typeface="Arial" panose="020B0604020202020204" pitchFamily="34" charset="0"/>
                <a:cs typeface="Arial" panose="020B0604020202020204" pitchFamily="34" charset="0"/>
              </a:rPr>
              <a:t>8]</a:t>
            </a:r>
            <a:r>
              <a:rPr lang="en-US" sz="1900" dirty="0">
                <a:latin typeface="Arial" panose="020B0604020202020204" pitchFamily="34" charset="0"/>
                <a:cs typeface="Arial" panose="020B0604020202020204" pitchFamily="34" charset="0"/>
              </a:rPr>
              <a:t>. Asphaltene molecular weight is 970 g/ mol</a:t>
            </a:r>
            <a:r>
              <a:rPr lang="en-US" sz="1900" baseline="30000" dirty="0">
                <a:latin typeface="Arial" panose="020B0604020202020204" pitchFamily="34" charset="0"/>
                <a:cs typeface="Arial" panose="020B0604020202020204" pitchFamily="34" charset="0"/>
              </a:rPr>
              <a:t>−1</a:t>
            </a:r>
            <a:r>
              <a:rPr lang="en-US" sz="1900" dirty="0">
                <a:latin typeface="Arial" panose="020B0604020202020204" pitchFamily="34" charset="0"/>
                <a:cs typeface="Arial" panose="020B0604020202020204" pitchFamily="34" charset="0"/>
              </a:rPr>
              <a:t>, corresponding to 𝑚 = 20. Characterization is similar to the one reported by </a:t>
            </a:r>
            <a:r>
              <a:rPr lang="en-US" sz="1900" dirty="0" err="1">
                <a:latin typeface="Arial" panose="020B0604020202020204" pitchFamily="34" charset="0"/>
                <a:cs typeface="Arial" panose="020B0604020202020204" pitchFamily="34" charset="0"/>
              </a:rPr>
              <a:t>Artola</a:t>
            </a:r>
            <a:r>
              <a:rPr lang="en-US" sz="19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et al. </a:t>
            </a:r>
            <a:r>
              <a:rPr lang="en-US" sz="1900" dirty="0">
                <a:latin typeface="Arial" panose="020B0604020202020204" pitchFamily="34" charset="0"/>
                <a:cs typeface="Arial" panose="020B0604020202020204" pitchFamily="34" charset="0"/>
              </a:rPr>
              <a:t>a [</a:t>
            </a:r>
            <a:r>
              <a:rPr lang="en-US" sz="1900" dirty="0">
                <a:solidFill>
                  <a:srgbClr val="00B0F0"/>
                </a:solidFill>
                <a:latin typeface="Arial" panose="020B0604020202020204" pitchFamily="34" charset="0"/>
                <a:cs typeface="Arial" panose="020B0604020202020204" pitchFamily="34" charset="0"/>
              </a:rPr>
              <a:t>9</a:t>
            </a:r>
            <a:r>
              <a:rPr lang="en-US" sz="1900" dirty="0">
                <a:latin typeface="Arial" panose="020B0604020202020204" pitchFamily="34" charset="0"/>
                <a:cs typeface="Arial" panose="020B0604020202020204" pitchFamily="34" charset="0"/>
              </a:rPr>
              <a:t>]. C𝑛 parameters are given in </a:t>
            </a:r>
            <a:r>
              <a:rPr lang="en-US" sz="1900" b="1" dirty="0">
                <a:latin typeface="Arial" panose="020B0604020202020204" pitchFamily="34" charset="0"/>
                <a:cs typeface="Arial" panose="020B0604020202020204" pitchFamily="34" charset="0"/>
              </a:rPr>
              <a:t>Table 1.   </a:t>
            </a:r>
            <a:endParaRPr lang="es-MX" sz="1900" dirty="0">
              <a:latin typeface="Arial" panose="020B0604020202020204" pitchFamily="34" charset="0"/>
              <a:cs typeface="Arial" panose="020B0604020202020204" pitchFamily="34" charset="0"/>
            </a:endParaRPr>
          </a:p>
        </p:txBody>
      </p:sp>
      <p:pic>
        <p:nvPicPr>
          <p:cNvPr id="1076" name="Imagen 1075">
            <a:extLst>
              <a:ext uri="{FF2B5EF4-FFF2-40B4-BE49-F238E27FC236}">
                <a16:creationId xmlns:a16="http://schemas.microsoft.com/office/drawing/2014/main" id="{24965475-CE4C-1857-FBAC-43EB0BDF0FC8}"/>
              </a:ext>
            </a:extLst>
          </p:cNvPr>
          <p:cNvPicPr>
            <a:picLocks noChangeAspect="1"/>
          </p:cNvPicPr>
          <p:nvPr/>
        </p:nvPicPr>
        <p:blipFill>
          <a:blip r:embed="rId3"/>
          <a:stretch>
            <a:fillRect/>
          </a:stretch>
        </p:blipFill>
        <p:spPr>
          <a:xfrm>
            <a:off x="24110797" y="18933207"/>
            <a:ext cx="5264773" cy="4363360"/>
          </a:xfrm>
          <a:prstGeom prst="rect">
            <a:avLst/>
          </a:prstGeom>
        </p:spPr>
      </p:pic>
      <p:sp>
        <p:nvSpPr>
          <p:cNvPr id="1077" name="CuadroTexto 1076">
            <a:extLst>
              <a:ext uri="{FF2B5EF4-FFF2-40B4-BE49-F238E27FC236}">
                <a16:creationId xmlns:a16="http://schemas.microsoft.com/office/drawing/2014/main" id="{C9146CEC-6AE1-5D3F-63AB-288685DDAADD}"/>
              </a:ext>
            </a:extLst>
          </p:cNvPr>
          <p:cNvSpPr txBox="1"/>
          <p:nvPr/>
        </p:nvSpPr>
        <p:spPr>
          <a:xfrm>
            <a:off x="15066028" y="30356451"/>
            <a:ext cx="14841918" cy="892552"/>
          </a:xfrm>
          <a:prstGeom prst="rect">
            <a:avLst/>
          </a:prstGeom>
          <a:noFill/>
        </p:spPr>
        <p:txBody>
          <a:bodyPr wrap="square" rtlCol="0">
            <a:spAutoFit/>
          </a:bodyPr>
          <a:lstStyle/>
          <a:p>
            <a:pPr algn="just"/>
            <a:r>
              <a:rPr lang="es-MX" b="1" i="0" u="none" strike="noStrike" baseline="0" dirty="0" err="1">
                <a:latin typeface="Arial" panose="020B0604020202020204" pitchFamily="34" charset="0"/>
                <a:cs typeface="Arial" panose="020B0604020202020204" pitchFamily="34" charset="0"/>
              </a:rPr>
              <a:t>Acknowledgmnts</a:t>
            </a:r>
            <a:endParaRPr lang="es-MX" b="1" i="0" u="none" strike="noStrike" baseline="0" dirty="0">
              <a:latin typeface="Arial" panose="020B0604020202020204" pitchFamily="34" charset="0"/>
              <a:cs typeface="Arial" panose="020B0604020202020204" pitchFamily="34" charset="0"/>
            </a:endParaRPr>
          </a:p>
        </p:txBody>
      </p:sp>
      <p:sp>
        <p:nvSpPr>
          <p:cNvPr id="1078" name="CuadroTexto 1077">
            <a:extLst>
              <a:ext uri="{FF2B5EF4-FFF2-40B4-BE49-F238E27FC236}">
                <a16:creationId xmlns:a16="http://schemas.microsoft.com/office/drawing/2014/main" id="{557227E2-03B5-BCD2-6C0B-19F185E13C50}"/>
              </a:ext>
            </a:extLst>
          </p:cNvPr>
          <p:cNvSpPr txBox="1"/>
          <p:nvPr/>
        </p:nvSpPr>
        <p:spPr>
          <a:xfrm>
            <a:off x="15120186" y="31306452"/>
            <a:ext cx="14419221" cy="1569660"/>
          </a:xfrm>
          <a:prstGeom prst="rect">
            <a:avLst/>
          </a:prstGeom>
          <a:noFill/>
        </p:spPr>
        <p:txBody>
          <a:bodyPr wrap="square" rtlCol="0">
            <a:spAutoFit/>
          </a:bodyPr>
          <a:lstStyle/>
          <a:p>
            <a:pPr marL="0" marR="0" lvl="0" indent="0" algn="just" defTabSz="26506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AM-B thanks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Tecnologico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Monterrey in Leon for the high-performance computing facilities used in this work. Support from University of Guanajuato, Grant DAIP-CIIC 250/2023 (AG-V)  is gratefully acknowledged.  CL-G is thankful to the Branch of Product Technology (DTP) of the Mexican Institute of Petroleum, project H-61096, for permission to present this work.</a:t>
            </a:r>
            <a:endParaRPr kumimoji="0" lang="es-MX"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9" name="CuadroTexto 1078">
            <a:extLst>
              <a:ext uri="{FF2B5EF4-FFF2-40B4-BE49-F238E27FC236}">
                <a16:creationId xmlns:a16="http://schemas.microsoft.com/office/drawing/2014/main" id="{8319D292-BA7D-4EBE-C89F-C1971BB53EFF}"/>
              </a:ext>
            </a:extLst>
          </p:cNvPr>
          <p:cNvSpPr txBox="1"/>
          <p:nvPr/>
        </p:nvSpPr>
        <p:spPr>
          <a:xfrm>
            <a:off x="15150796" y="33022855"/>
            <a:ext cx="3776996" cy="89255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References</a:t>
            </a:r>
            <a:endParaRPr lang="es-MX" b="1" dirty="0">
              <a:latin typeface="Arial" panose="020B0604020202020204" pitchFamily="34" charset="0"/>
              <a:cs typeface="Arial" panose="020B0604020202020204" pitchFamily="34" charset="0"/>
            </a:endParaRPr>
          </a:p>
        </p:txBody>
      </p:sp>
      <p:sp>
        <p:nvSpPr>
          <p:cNvPr id="1080" name="CuadroTexto 1079">
            <a:extLst>
              <a:ext uri="{FF2B5EF4-FFF2-40B4-BE49-F238E27FC236}">
                <a16:creationId xmlns:a16="http://schemas.microsoft.com/office/drawing/2014/main" id="{A83DE2A2-CEBC-5A51-5D76-7D449D8B7160}"/>
              </a:ext>
            </a:extLst>
          </p:cNvPr>
          <p:cNvSpPr txBox="1"/>
          <p:nvPr/>
        </p:nvSpPr>
        <p:spPr>
          <a:xfrm>
            <a:off x="15151671" y="34111908"/>
            <a:ext cx="14419221" cy="6540252"/>
          </a:xfrm>
          <a:prstGeom prst="rect">
            <a:avLst/>
          </a:prstGeom>
          <a:noFill/>
        </p:spPr>
        <p:txBody>
          <a:bodyPr wrap="square" rtlCol="0">
            <a:spAutoFit/>
          </a:bodyPr>
          <a:lstStyle/>
          <a:p>
            <a:pPr algn="just"/>
            <a:r>
              <a:rPr lang="en-US" sz="2100" b="0" i="0" u="none" strike="noStrike" baseline="0" dirty="0">
                <a:solidFill>
                  <a:srgbClr val="0081AD"/>
                </a:solidFill>
                <a:latin typeface="Arial" panose="020B0604020202020204" pitchFamily="34" charset="0"/>
                <a:cs typeface="Arial" panose="020B0604020202020204" pitchFamily="34" charset="0"/>
              </a:rPr>
              <a:t>[1] </a:t>
            </a:r>
            <a:r>
              <a:rPr lang="en-US" sz="2100" b="0" i="0" u="none" strike="noStrike" baseline="0" dirty="0">
                <a:latin typeface="Arial" panose="020B0604020202020204" pitchFamily="34" charset="0"/>
                <a:cs typeface="Arial" panose="020B0604020202020204" pitchFamily="34" charset="0"/>
              </a:rPr>
              <a:t>J.S. </a:t>
            </a:r>
            <a:r>
              <a:rPr lang="en-US" sz="2100" b="0" i="0" u="none" strike="noStrike" baseline="0" dirty="0" err="1">
                <a:latin typeface="Arial" panose="020B0604020202020204" pitchFamily="34" charset="0"/>
                <a:cs typeface="Arial" panose="020B0604020202020204" pitchFamily="34" charset="0"/>
              </a:rPr>
              <a:t>Hoye</a:t>
            </a:r>
            <a:r>
              <a:rPr lang="en-US" sz="2100" b="0" i="0" u="none" strike="noStrike" baseline="0" dirty="0">
                <a:latin typeface="Arial" panose="020B0604020202020204" pitchFamily="34" charset="0"/>
                <a:cs typeface="Arial" panose="020B0604020202020204" pitchFamily="34" charset="0"/>
              </a:rPr>
              <a:t>, J.L. </a:t>
            </a:r>
            <a:r>
              <a:rPr lang="en-US" sz="2100" b="0" i="0" u="none" strike="noStrike" baseline="0" dirty="0" err="1">
                <a:latin typeface="Arial" panose="020B0604020202020204" pitchFamily="34" charset="0"/>
                <a:cs typeface="Arial" panose="020B0604020202020204" pitchFamily="34" charset="0"/>
              </a:rPr>
              <a:t>Lebowitz</a:t>
            </a:r>
            <a:r>
              <a:rPr lang="en-US" sz="2100" b="0" i="0" u="none" strike="noStrike" baseline="0" dirty="0">
                <a:latin typeface="Arial" panose="020B0604020202020204" pitchFamily="34" charset="0"/>
                <a:cs typeface="Arial" panose="020B0604020202020204" pitchFamily="34" charset="0"/>
              </a:rPr>
              <a:t>, G. </a:t>
            </a:r>
            <a:r>
              <a:rPr lang="en-US" sz="2100" b="0" i="0" u="none" strike="noStrike" baseline="0" dirty="0" err="1">
                <a:latin typeface="Arial" panose="020B0604020202020204" pitchFamily="34" charset="0"/>
                <a:cs typeface="Arial" panose="020B0604020202020204" pitchFamily="34" charset="0"/>
              </a:rPr>
              <a:t>Stell</a:t>
            </a:r>
            <a:r>
              <a:rPr lang="en-US" sz="2100" b="0" i="0" u="none" strike="noStrike" baseline="0" dirty="0">
                <a:latin typeface="Arial" panose="020B0604020202020204" pitchFamily="34" charset="0"/>
                <a:cs typeface="Arial" panose="020B0604020202020204" pitchFamily="34" charset="0"/>
              </a:rPr>
              <a:t>, Generalized mean spherical approximations for polar and ionic fluids, J. Chem. Phys. 61 (1974) 3253–3260.</a:t>
            </a:r>
          </a:p>
          <a:p>
            <a:pPr algn="just"/>
            <a:r>
              <a:rPr lang="en-US" sz="2100" b="0" i="0" u="none" strike="noStrike" baseline="0" dirty="0">
                <a:solidFill>
                  <a:srgbClr val="0081AD"/>
                </a:solidFill>
                <a:latin typeface="Arial" panose="020B0604020202020204" pitchFamily="34" charset="0"/>
                <a:cs typeface="Arial" panose="020B0604020202020204" pitchFamily="34" charset="0"/>
              </a:rPr>
              <a:t>[2] </a:t>
            </a:r>
            <a:r>
              <a:rPr lang="en-US" sz="2100" b="0" i="0" u="none" strike="noStrike" baseline="0" dirty="0">
                <a:latin typeface="Arial" panose="020B0604020202020204" pitchFamily="34" charset="0"/>
                <a:cs typeface="Arial" panose="020B0604020202020204" pitchFamily="34" charset="0"/>
              </a:rPr>
              <a:t>S. </a:t>
            </a:r>
            <a:r>
              <a:rPr lang="en-US" sz="2100" b="0" i="0" u="none" strike="noStrike" baseline="0" dirty="0" err="1">
                <a:latin typeface="Arial" panose="020B0604020202020204" pitchFamily="34" charset="0"/>
                <a:cs typeface="Arial" panose="020B0604020202020204" pitchFamily="34" charset="0"/>
              </a:rPr>
              <a:t>Hazaveie</a:t>
            </a:r>
            <a:r>
              <a:rPr lang="en-US" sz="2100" b="0" i="0" u="none" strike="noStrike" baseline="0" dirty="0">
                <a:latin typeface="Arial" panose="020B0604020202020204" pitchFamily="34" charset="0"/>
                <a:cs typeface="Arial" panose="020B0604020202020204" pitchFamily="34" charset="0"/>
              </a:rPr>
              <a:t>, G. </a:t>
            </a:r>
            <a:r>
              <a:rPr lang="en-US" sz="2100" b="0" i="0" u="none" strike="noStrike" baseline="0" dirty="0" err="1">
                <a:latin typeface="Arial" panose="020B0604020202020204" pitchFamily="34" charset="0"/>
                <a:cs typeface="Arial" panose="020B0604020202020204" pitchFamily="34" charset="0"/>
              </a:rPr>
              <a:t>Sodeifian</a:t>
            </a:r>
            <a:r>
              <a:rPr lang="en-US" sz="2100" b="0" i="0" u="none" strike="noStrike" baseline="0" dirty="0">
                <a:latin typeface="Arial" panose="020B0604020202020204" pitchFamily="34" charset="0"/>
                <a:cs typeface="Arial" panose="020B0604020202020204" pitchFamily="34" charset="0"/>
              </a:rPr>
              <a:t>, S. </a:t>
            </a:r>
            <a:r>
              <a:rPr lang="en-US" sz="2100" b="0" i="0" u="none" strike="noStrike" baseline="0" dirty="0" err="1">
                <a:latin typeface="Arial" panose="020B0604020202020204" pitchFamily="34" charset="0"/>
                <a:cs typeface="Arial" panose="020B0604020202020204" pitchFamily="34" charset="0"/>
              </a:rPr>
              <a:t>Sajadian</a:t>
            </a:r>
            <a:r>
              <a:rPr lang="en-US" sz="2100" b="0" i="0" u="none" strike="noStrike" baseline="0" dirty="0">
                <a:latin typeface="Arial" panose="020B0604020202020204" pitchFamily="34" charset="0"/>
                <a:cs typeface="Arial" panose="020B0604020202020204" pitchFamily="34" charset="0"/>
              </a:rPr>
              <a:t>, Measurement and thermodynamic modeling of solubility of Tamsulosin drug (anti cancer and anti-prostatic tumor activity) in supercritical carbon dioxide, J. </a:t>
            </a:r>
            <a:r>
              <a:rPr lang="en-US" sz="2100" b="0" i="0" u="none" strike="noStrike" baseline="0" dirty="0" err="1">
                <a:latin typeface="Arial" panose="020B0604020202020204" pitchFamily="34" charset="0"/>
                <a:cs typeface="Arial" panose="020B0604020202020204" pitchFamily="34" charset="0"/>
              </a:rPr>
              <a:t>Supercrit</a:t>
            </a:r>
            <a:r>
              <a:rPr lang="en-US" sz="2100" b="0" i="0" u="none" strike="noStrike" baseline="0" dirty="0">
                <a:latin typeface="Arial" panose="020B0604020202020204" pitchFamily="34" charset="0"/>
                <a:cs typeface="Arial" panose="020B0604020202020204" pitchFamily="34" charset="0"/>
              </a:rPr>
              <a:t>. Fluids 163 (2020) 253.</a:t>
            </a:r>
          </a:p>
          <a:p>
            <a:pPr algn="just"/>
            <a:r>
              <a:rPr lang="en-US" sz="2100" dirty="0">
                <a:solidFill>
                  <a:srgbClr val="0081AD"/>
                </a:solidFill>
                <a:latin typeface="Arial" panose="020B0604020202020204" pitchFamily="34" charset="0"/>
                <a:cs typeface="Arial" panose="020B0604020202020204" pitchFamily="34" charset="0"/>
              </a:rPr>
              <a:t>[3] </a:t>
            </a:r>
            <a:r>
              <a:rPr lang="es-MX" sz="2100" b="0" i="0" u="none" strike="noStrike" baseline="0" dirty="0">
                <a:latin typeface="Arial" panose="020B0604020202020204" pitchFamily="34" charset="0"/>
                <a:cs typeface="Arial" panose="020B0604020202020204" pitchFamily="34" charset="0"/>
              </a:rPr>
              <a:t>Wu, J., </a:t>
            </a:r>
            <a:r>
              <a:rPr lang="es-MX" sz="2100" b="0" i="0" u="none" strike="noStrike" baseline="0" dirty="0" err="1">
                <a:latin typeface="Arial" panose="020B0604020202020204" pitchFamily="34" charset="0"/>
                <a:cs typeface="Arial" panose="020B0604020202020204" pitchFamily="34" charset="0"/>
              </a:rPr>
              <a:t>Prausnitz</a:t>
            </a:r>
            <a:r>
              <a:rPr lang="es-MX" sz="2100" b="0" i="0" u="none" strike="noStrike" baseline="0" dirty="0">
                <a:latin typeface="Arial" panose="020B0604020202020204" pitchFamily="34" charset="0"/>
                <a:cs typeface="Arial" panose="020B0604020202020204" pitchFamily="34" charset="0"/>
              </a:rPr>
              <a:t>, J.M. and A. Firoozabadi, Molecular </a:t>
            </a:r>
            <a:r>
              <a:rPr lang="es-MX" sz="2100" b="0" i="0" u="none" strike="noStrike" baseline="0" dirty="0" err="1">
                <a:latin typeface="Arial" panose="020B0604020202020204" pitchFamily="34" charset="0"/>
                <a:cs typeface="Arial" panose="020B0604020202020204" pitchFamily="34" charset="0"/>
              </a:rPr>
              <a:t>thermodynamics</a:t>
            </a:r>
            <a:r>
              <a:rPr lang="es-MX" sz="2100" b="0" i="0" u="none" strike="noStrike" baseline="0" dirty="0">
                <a:latin typeface="Arial" panose="020B0604020202020204" pitchFamily="34" charset="0"/>
                <a:cs typeface="Arial" panose="020B0604020202020204" pitchFamily="34" charset="0"/>
              </a:rPr>
              <a:t> </a:t>
            </a:r>
            <a:r>
              <a:rPr lang="es-MX" sz="2100" b="0" i="0" u="none" strike="noStrike" baseline="0" dirty="0" err="1">
                <a:latin typeface="Arial" panose="020B0604020202020204" pitchFamily="34" charset="0"/>
                <a:cs typeface="Arial" panose="020B0604020202020204" pitchFamily="34" charset="0"/>
              </a:rPr>
              <a:t>of</a:t>
            </a:r>
            <a:r>
              <a:rPr lang="es-MX" sz="2100" b="0" i="0" u="none" strike="noStrike" baseline="0" dirty="0">
                <a:latin typeface="Arial" panose="020B0604020202020204" pitchFamily="34" charset="0"/>
                <a:cs typeface="Arial" panose="020B0604020202020204" pitchFamily="34" charset="0"/>
              </a:rPr>
              <a:t> </a:t>
            </a:r>
            <a:r>
              <a:rPr lang="es-MX" sz="2100" b="0" i="0" u="none" strike="noStrike" baseline="0" dirty="0" err="1">
                <a:latin typeface="Arial" panose="020B0604020202020204" pitchFamily="34" charset="0"/>
                <a:cs typeface="Arial" panose="020B0604020202020204" pitchFamily="34" charset="0"/>
              </a:rPr>
              <a:t>asphaltene</a:t>
            </a:r>
            <a:r>
              <a:rPr lang="es-MX" sz="2100" b="0" i="0" u="none" strike="noStrike" baseline="0" dirty="0">
                <a:latin typeface="Arial" panose="020B0604020202020204" pitchFamily="34" charset="0"/>
                <a:cs typeface="Arial" panose="020B0604020202020204" pitchFamily="34" charset="0"/>
              </a:rPr>
              <a:t> </a:t>
            </a:r>
            <a:r>
              <a:rPr lang="es-MX" sz="2100" b="0" i="0" u="none" strike="noStrike" baseline="0" dirty="0" err="1">
                <a:latin typeface="Arial" panose="020B0604020202020204" pitchFamily="34" charset="0"/>
                <a:cs typeface="Arial" panose="020B0604020202020204" pitchFamily="34" charset="0"/>
              </a:rPr>
              <a:t>precipitation</a:t>
            </a:r>
            <a:r>
              <a:rPr lang="es-MX" sz="2100" b="0" i="0" u="none" strike="noStrike" baseline="0" dirty="0">
                <a:latin typeface="Arial" panose="020B0604020202020204" pitchFamily="34" charset="0"/>
                <a:cs typeface="Arial" panose="020B0604020202020204" pitchFamily="34" charset="0"/>
              </a:rPr>
              <a:t> in </a:t>
            </a:r>
            <a:r>
              <a:rPr lang="es-MX" sz="2100" b="0" i="0" u="none" strike="noStrike" baseline="0" dirty="0" err="1">
                <a:latin typeface="Arial" panose="020B0604020202020204" pitchFamily="34" charset="0"/>
                <a:cs typeface="Arial" panose="020B0604020202020204" pitchFamily="34" charset="0"/>
              </a:rPr>
              <a:t>reservoir</a:t>
            </a:r>
            <a:r>
              <a:rPr lang="es-MX" sz="2100" b="0" i="0" u="none" strike="noStrike" baseline="0" dirty="0">
                <a:latin typeface="Arial" panose="020B0604020202020204" pitchFamily="34" charset="0"/>
                <a:cs typeface="Arial" panose="020B0604020202020204" pitchFamily="34" charset="0"/>
              </a:rPr>
              <a:t> </a:t>
            </a:r>
            <a:r>
              <a:rPr lang="es-MX" sz="2100" b="0" i="0" u="none" strike="noStrike" baseline="0" dirty="0" err="1">
                <a:latin typeface="Arial" panose="020B0604020202020204" pitchFamily="34" charset="0"/>
                <a:cs typeface="Arial" panose="020B0604020202020204" pitchFamily="34" charset="0"/>
              </a:rPr>
              <a:t>fluids</a:t>
            </a:r>
            <a:r>
              <a:rPr lang="es-MX" sz="2100" b="0" i="0" u="none" strike="noStrike" baseline="0" dirty="0">
                <a:latin typeface="Arial" panose="020B0604020202020204" pitchFamily="34" charset="0"/>
                <a:cs typeface="Arial" panose="020B0604020202020204" pitchFamily="34" charset="0"/>
              </a:rPr>
              <a:t>, </a:t>
            </a:r>
            <a:r>
              <a:rPr lang="es-MX" sz="2100" b="0" i="0" u="none" strike="noStrike" baseline="0" dirty="0" err="1">
                <a:latin typeface="Arial" panose="020B0604020202020204" pitchFamily="34" charset="0"/>
                <a:cs typeface="Arial" panose="020B0604020202020204" pitchFamily="34" charset="0"/>
              </a:rPr>
              <a:t>AIChE</a:t>
            </a:r>
            <a:r>
              <a:rPr lang="es-MX" sz="2100" b="0" i="0" u="none" strike="noStrike" baseline="0" dirty="0">
                <a:latin typeface="Arial" panose="020B0604020202020204" pitchFamily="34" charset="0"/>
                <a:cs typeface="Arial" panose="020B0604020202020204" pitchFamily="34" charset="0"/>
              </a:rPr>
              <a:t> J. 46 (2000) 197.</a:t>
            </a:r>
          </a:p>
          <a:p>
            <a:pPr algn="just"/>
            <a:r>
              <a:rPr lang="es-MX" sz="2100" dirty="0">
                <a:solidFill>
                  <a:srgbClr val="0081AD"/>
                </a:solidFill>
                <a:latin typeface="Arial" panose="020B0604020202020204" pitchFamily="34" charset="0"/>
                <a:cs typeface="Arial" panose="020B0604020202020204" pitchFamily="34" charset="0"/>
              </a:rPr>
              <a:t>[4] </a:t>
            </a:r>
            <a:r>
              <a:rPr lang="es-MX" sz="2100" b="0" i="0" u="none" strike="noStrike" baseline="0" dirty="0">
                <a:latin typeface="Arial" panose="020B0604020202020204" pitchFamily="34" charset="0"/>
                <a:cs typeface="Arial" panose="020B0604020202020204" pitchFamily="34" charset="0"/>
              </a:rPr>
              <a:t>E. Buenrostro-Gonzalez, C. Lira-Galeana, A. Gil-Villegas, J. Wu, </a:t>
            </a:r>
            <a:r>
              <a:rPr lang="es-MX" sz="2100" b="0" i="0" u="none" strike="noStrike" baseline="0" dirty="0" err="1">
                <a:latin typeface="Arial" panose="020B0604020202020204" pitchFamily="34" charset="0"/>
                <a:cs typeface="Arial" panose="020B0604020202020204" pitchFamily="34" charset="0"/>
              </a:rPr>
              <a:t>Asphaltene</a:t>
            </a:r>
            <a:r>
              <a:rPr lang="es-MX" sz="2100" dirty="0">
                <a:latin typeface="Arial" panose="020B0604020202020204" pitchFamily="34" charset="0"/>
                <a:cs typeface="Arial" panose="020B0604020202020204" pitchFamily="34" charset="0"/>
              </a:rPr>
              <a:t> </a:t>
            </a:r>
            <a:r>
              <a:rPr lang="en-US" sz="2100" b="0" i="0" u="none" strike="noStrike" baseline="0" dirty="0">
                <a:latin typeface="Arial" panose="020B0604020202020204" pitchFamily="34" charset="0"/>
                <a:cs typeface="Arial" panose="020B0604020202020204" pitchFamily="34" charset="0"/>
              </a:rPr>
              <a:t>precipitation in crude oils: Theory and experiments, AIChE J. 50 (10) (2004) </a:t>
            </a:r>
            <a:r>
              <a:rPr lang="es-MX" sz="2100" b="0" i="0" u="none" strike="noStrike" baseline="0" dirty="0">
                <a:latin typeface="Arial" panose="020B0604020202020204" pitchFamily="34" charset="0"/>
                <a:cs typeface="Arial" panose="020B0604020202020204" pitchFamily="34" charset="0"/>
              </a:rPr>
              <a:t>2552–2570.</a:t>
            </a:r>
          </a:p>
          <a:p>
            <a:pPr algn="just"/>
            <a:r>
              <a:rPr lang="es-MX" sz="2100" dirty="0">
                <a:solidFill>
                  <a:srgbClr val="0081AD"/>
                </a:solidFill>
                <a:latin typeface="Arial" panose="020B0604020202020204" pitchFamily="34" charset="0"/>
                <a:cs typeface="Arial" panose="020B0604020202020204" pitchFamily="34" charset="0"/>
              </a:rPr>
              <a:t>[5] </a:t>
            </a:r>
            <a:r>
              <a:rPr lang="en-US" sz="2100" b="0" i="0" u="none" strike="noStrike" baseline="0" dirty="0">
                <a:latin typeface="Arial" panose="020B0604020202020204" pitchFamily="34" charset="0"/>
                <a:cs typeface="Arial" panose="020B0604020202020204" pitchFamily="34" charset="0"/>
              </a:rPr>
              <a:t>D. Henderson, L. Blum, J.P. </a:t>
            </a:r>
            <a:r>
              <a:rPr lang="en-US" sz="2100" b="0" i="0" u="none" strike="noStrike" baseline="0" dirty="0" err="1">
                <a:latin typeface="Arial" panose="020B0604020202020204" pitchFamily="34" charset="0"/>
                <a:cs typeface="Arial" panose="020B0604020202020204" pitchFamily="34" charset="0"/>
              </a:rPr>
              <a:t>Noworyta</a:t>
            </a:r>
            <a:r>
              <a:rPr lang="en-US" sz="2100" b="0" i="0" u="none" strike="noStrike" baseline="0" dirty="0">
                <a:latin typeface="Arial" panose="020B0604020202020204" pitchFamily="34" charset="0"/>
                <a:cs typeface="Arial" panose="020B0604020202020204" pitchFamily="34" charset="0"/>
              </a:rPr>
              <a:t>, Inverse temperature expansion of some parameters arising from the solution of the mean spherical approximation integral equation for a Yukawa fluid, J. Chem. Phys. 102 (1995) 4973–4975.</a:t>
            </a:r>
          </a:p>
          <a:p>
            <a:pPr algn="just"/>
            <a:r>
              <a:rPr lang="en-US" sz="2100" dirty="0">
                <a:solidFill>
                  <a:srgbClr val="0081AD"/>
                </a:solidFill>
                <a:latin typeface="Arial" panose="020B0604020202020204" pitchFamily="34" charset="0"/>
                <a:cs typeface="Arial" panose="020B0604020202020204" pitchFamily="34" charset="0"/>
              </a:rPr>
              <a:t>[6] </a:t>
            </a:r>
            <a:r>
              <a:rPr lang="es-MX" sz="2100" b="0" i="0" u="none" strike="noStrike" baseline="0" dirty="0">
                <a:latin typeface="Arial" panose="020B0604020202020204" pitchFamily="34" charset="0"/>
                <a:cs typeface="Arial" panose="020B0604020202020204" pitchFamily="34" charset="0"/>
              </a:rPr>
              <a:t>A. Gil-Villegas, A. Galindo, P.J. Whitehead, S.J. Mills, G. Jackson, A.N. Burgess, </a:t>
            </a:r>
            <a:r>
              <a:rPr lang="en-US" sz="2100" b="0" i="0" u="none" strike="noStrike" baseline="0" dirty="0">
                <a:latin typeface="Arial" panose="020B0604020202020204" pitchFamily="34" charset="0"/>
                <a:cs typeface="Arial" panose="020B0604020202020204" pitchFamily="34" charset="0"/>
              </a:rPr>
              <a:t>Statistical associating fluid theory for chain molecules with attractive potentials of variable range, J. Chem. Phys. 106 (1997) 4168–4186.</a:t>
            </a:r>
          </a:p>
          <a:p>
            <a:pPr algn="just"/>
            <a:r>
              <a:rPr lang="en-US" sz="2100" dirty="0">
                <a:solidFill>
                  <a:srgbClr val="0081AD"/>
                </a:solidFill>
                <a:latin typeface="Arial" panose="020B0604020202020204" pitchFamily="34" charset="0"/>
                <a:cs typeface="Arial" panose="020B0604020202020204" pitchFamily="34" charset="0"/>
              </a:rPr>
              <a:t>[7] </a:t>
            </a:r>
            <a:r>
              <a:rPr lang="en-US" sz="2100" b="0" i="0" u="none" strike="noStrike" baseline="0" dirty="0">
                <a:latin typeface="Arial" panose="020B0604020202020204" pitchFamily="34" charset="0"/>
                <a:cs typeface="Arial" panose="020B0604020202020204" pitchFamily="34" charset="0"/>
              </a:rPr>
              <a:t>L.A. Davies, A. Galindo, A. Gil-Villegas, G. Jackson, The thermodynamics of mixtures and the corresponding mixing rules in the SAFT-VR approach for potentials of variable range, Mol. Phys. 93 (2) (1998) 241–252.</a:t>
            </a:r>
          </a:p>
          <a:p>
            <a:pPr algn="just"/>
            <a:r>
              <a:rPr lang="en-US" sz="2100" b="0" i="0" u="none" strike="noStrike" baseline="0" dirty="0">
                <a:solidFill>
                  <a:srgbClr val="00B0F0"/>
                </a:solidFill>
                <a:latin typeface="Arial" panose="020B0604020202020204" pitchFamily="34" charset="0"/>
                <a:cs typeface="Arial" panose="020B0604020202020204" pitchFamily="34" charset="0"/>
              </a:rPr>
              <a:t>[8]</a:t>
            </a:r>
            <a:r>
              <a:rPr lang="en-US" sz="2100" b="0" i="0" u="none" strike="noStrike" baseline="0" dirty="0">
                <a:latin typeface="Arial" panose="020B0604020202020204" pitchFamily="34" charset="0"/>
                <a:cs typeface="Arial" panose="020B0604020202020204" pitchFamily="34" charset="0"/>
              </a:rPr>
              <a:t> Martinez-Borquez, A., Gil-Villegas, A. and C. Lira-Galeana Fluid Phase Equilibria, In Pres (2023).</a:t>
            </a:r>
          </a:p>
          <a:p>
            <a:pPr algn="just"/>
            <a:r>
              <a:rPr lang="en-US" sz="2100" dirty="0">
                <a:solidFill>
                  <a:srgbClr val="0081AD"/>
                </a:solidFill>
                <a:latin typeface="Arial" panose="020B0604020202020204" pitchFamily="34" charset="0"/>
                <a:cs typeface="Arial" panose="020B0604020202020204" pitchFamily="34" charset="0"/>
              </a:rPr>
              <a:t>[9] </a:t>
            </a:r>
            <a:r>
              <a:rPr lang="it-IT" sz="2100" b="0" i="0" u="none" strike="noStrike" baseline="0" dirty="0">
                <a:latin typeface="Arial" panose="020B0604020202020204" pitchFamily="34" charset="0"/>
                <a:cs typeface="Arial" panose="020B0604020202020204" pitchFamily="34" charset="0"/>
              </a:rPr>
              <a:t>P.-A. Artola, F.E. Pereira, C.S. Adjiman, A. Galindo, A.J.H. Erich A. Muller, </a:t>
            </a:r>
            <a:r>
              <a:rPr lang="en-US" sz="2100" b="0" i="0" u="none" strike="noStrike" baseline="0" dirty="0">
                <a:latin typeface="Arial" panose="020B0604020202020204" pitchFamily="34" charset="0"/>
                <a:cs typeface="Arial" panose="020B0604020202020204" pitchFamily="34" charset="0"/>
              </a:rPr>
              <a:t>Understanding the fluid phase </a:t>
            </a:r>
            <a:r>
              <a:rPr lang="en-US" sz="2100" b="0" i="0" u="none" strike="noStrike" baseline="0" dirty="0" err="1">
                <a:latin typeface="Arial" panose="020B0604020202020204" pitchFamily="34" charset="0"/>
                <a:cs typeface="Arial" panose="020B0604020202020204" pitchFamily="34" charset="0"/>
              </a:rPr>
              <a:t>behaviour</a:t>
            </a:r>
            <a:r>
              <a:rPr lang="en-US" sz="2100" b="0" i="0" u="none" strike="noStrike" baseline="0" dirty="0">
                <a:latin typeface="Arial" panose="020B0604020202020204" pitchFamily="34" charset="0"/>
                <a:cs typeface="Arial" panose="020B0604020202020204" pitchFamily="34" charset="0"/>
              </a:rPr>
              <a:t> of crude oil: Asphaltene precipitation, </a:t>
            </a:r>
            <a:r>
              <a:rPr lang="es-MX" sz="2100" b="0" i="0" u="none" strike="noStrike" baseline="0" dirty="0">
                <a:latin typeface="Arial" panose="020B0604020202020204" pitchFamily="34" charset="0"/>
                <a:cs typeface="Arial" panose="020B0604020202020204" pitchFamily="34" charset="0"/>
              </a:rPr>
              <a:t>Fluid </a:t>
            </a:r>
            <a:r>
              <a:rPr lang="es-MX" sz="2100" b="0" i="0" u="none" strike="noStrike" baseline="0" dirty="0" err="1">
                <a:latin typeface="Arial" panose="020B0604020202020204" pitchFamily="34" charset="0"/>
                <a:cs typeface="Arial" panose="020B0604020202020204" pitchFamily="34" charset="0"/>
              </a:rPr>
              <a:t>Phase</a:t>
            </a:r>
            <a:r>
              <a:rPr lang="es-MX" sz="2100" b="0" i="0" u="none" strike="noStrike" baseline="0" dirty="0">
                <a:latin typeface="Arial" panose="020B0604020202020204" pitchFamily="34" charset="0"/>
                <a:cs typeface="Arial" panose="020B0604020202020204" pitchFamily="34" charset="0"/>
              </a:rPr>
              <a:t> </a:t>
            </a:r>
            <a:r>
              <a:rPr lang="es-MX" sz="2100" b="0" i="0" u="none" strike="noStrike" baseline="0" dirty="0" err="1">
                <a:latin typeface="Arial" panose="020B0604020202020204" pitchFamily="34" charset="0"/>
                <a:cs typeface="Arial" panose="020B0604020202020204" pitchFamily="34" charset="0"/>
              </a:rPr>
              <a:t>Equilib</a:t>
            </a:r>
            <a:r>
              <a:rPr lang="es-MX" sz="2100" b="0" i="0" u="none" strike="noStrike" baseline="0" dirty="0">
                <a:latin typeface="Arial" panose="020B0604020202020204" pitchFamily="34" charset="0"/>
                <a:cs typeface="Arial" panose="020B0604020202020204" pitchFamily="34" charset="0"/>
              </a:rPr>
              <a:t>. 306 (2011) 8659–8665.</a:t>
            </a:r>
          </a:p>
          <a:p>
            <a:pPr algn="just"/>
            <a:r>
              <a:rPr lang="es-MX" sz="2100" dirty="0">
                <a:solidFill>
                  <a:srgbClr val="00B0F0"/>
                </a:solidFill>
                <a:latin typeface="Arial" panose="020B0604020202020204" pitchFamily="34" charset="0"/>
                <a:cs typeface="Arial" panose="020B0604020202020204" pitchFamily="34" charset="0"/>
              </a:rPr>
              <a:t>[10</a:t>
            </a:r>
            <a:r>
              <a:rPr lang="es-MX" sz="2100" dirty="0">
                <a:latin typeface="Arial" panose="020B0604020202020204" pitchFamily="34" charset="0"/>
                <a:cs typeface="Arial" panose="020B0604020202020204" pitchFamily="34" charset="0"/>
              </a:rPr>
              <a:t>] </a:t>
            </a:r>
            <a:r>
              <a:rPr lang="es-MX" sz="2100" b="0" i="0" u="none" strike="noStrike" baseline="0" dirty="0">
                <a:latin typeface="Arial" panose="020B0604020202020204" pitchFamily="34" charset="0"/>
                <a:cs typeface="Arial" panose="020B0604020202020204" pitchFamily="34" charset="0"/>
              </a:rPr>
              <a:t>M. Castro, J.L.M. de la Cruz, E. Buenrostro-Gonzalez, S. Lopez-Ramirez, A. Gil-</a:t>
            </a:r>
            <a:r>
              <a:rPr lang="en-US" sz="2100" b="0" i="0" u="none" strike="noStrike" baseline="0" dirty="0">
                <a:latin typeface="Arial" panose="020B0604020202020204" pitchFamily="34" charset="0"/>
                <a:cs typeface="Arial" panose="020B0604020202020204" pitchFamily="34" charset="0"/>
              </a:rPr>
              <a:t>Villegas, Predicting adsorption isotherms of asphaltenes in porous materials, </a:t>
            </a:r>
            <a:r>
              <a:rPr lang="es-MX" sz="2100" b="0" i="0" u="none" strike="noStrike" baseline="0" dirty="0">
                <a:latin typeface="Arial" panose="020B0604020202020204" pitchFamily="34" charset="0"/>
                <a:cs typeface="Arial" panose="020B0604020202020204" pitchFamily="34" charset="0"/>
              </a:rPr>
              <a:t>Fluid </a:t>
            </a:r>
            <a:r>
              <a:rPr lang="es-MX" sz="2100" b="0" i="0" u="none" strike="noStrike" baseline="0" dirty="0" err="1">
                <a:latin typeface="Arial" panose="020B0604020202020204" pitchFamily="34" charset="0"/>
                <a:cs typeface="Arial" panose="020B0604020202020204" pitchFamily="34" charset="0"/>
              </a:rPr>
              <a:t>Phase</a:t>
            </a:r>
            <a:r>
              <a:rPr lang="es-MX" sz="2100" b="0" i="0" u="none" strike="noStrike" baseline="0" dirty="0">
                <a:latin typeface="Arial" panose="020B0604020202020204" pitchFamily="34" charset="0"/>
                <a:cs typeface="Arial" panose="020B0604020202020204" pitchFamily="34" charset="0"/>
              </a:rPr>
              <a:t> </a:t>
            </a:r>
            <a:r>
              <a:rPr lang="es-MX" sz="2100" b="0" i="0" u="none" strike="noStrike" baseline="0" dirty="0" err="1">
                <a:latin typeface="Arial" panose="020B0604020202020204" pitchFamily="34" charset="0"/>
                <a:cs typeface="Arial" panose="020B0604020202020204" pitchFamily="34" charset="0"/>
              </a:rPr>
              <a:t>Equilib</a:t>
            </a:r>
            <a:r>
              <a:rPr lang="es-MX" sz="2100" b="0" i="0" u="none" strike="noStrike" baseline="0" dirty="0">
                <a:latin typeface="Arial" panose="020B0604020202020204" pitchFamily="34" charset="0"/>
                <a:cs typeface="Arial" panose="020B0604020202020204" pitchFamily="34" charset="0"/>
              </a:rPr>
              <a:t>. 286 (2009) 113–119.</a:t>
            </a:r>
            <a:endParaRPr lang="en-US" sz="2100" b="0" i="0" u="none" strike="noStrike" baseline="0" dirty="0">
              <a:latin typeface="Arial" panose="020B0604020202020204" pitchFamily="34" charset="0"/>
              <a:cs typeface="Arial" panose="020B0604020202020204" pitchFamily="34" charset="0"/>
            </a:endParaRPr>
          </a:p>
          <a:p>
            <a:pPr algn="l"/>
            <a:endParaRPr lang="es-MX" sz="2000" dirty="0">
              <a:latin typeface="Arial" panose="020B0604020202020204" pitchFamily="34" charset="0"/>
              <a:cs typeface="Arial" panose="020B0604020202020204" pitchFamily="34" charset="0"/>
            </a:endParaRPr>
          </a:p>
        </p:txBody>
      </p:sp>
      <p:pic>
        <p:nvPicPr>
          <p:cNvPr id="37" name="Imagen 36">
            <a:extLst>
              <a:ext uri="{FF2B5EF4-FFF2-40B4-BE49-F238E27FC236}">
                <a16:creationId xmlns:a16="http://schemas.microsoft.com/office/drawing/2014/main" id="{D7716C44-EA42-C4C5-3EA6-C637A33B14EC}"/>
              </a:ext>
            </a:extLst>
          </p:cNvPr>
          <p:cNvPicPr>
            <a:picLocks noChangeAspect="1"/>
          </p:cNvPicPr>
          <p:nvPr/>
        </p:nvPicPr>
        <p:blipFill>
          <a:blip r:embed="rId4"/>
          <a:stretch>
            <a:fillRect/>
          </a:stretch>
        </p:blipFill>
        <p:spPr>
          <a:xfrm>
            <a:off x="22376854" y="6521116"/>
            <a:ext cx="6864014" cy="3266226"/>
          </a:xfrm>
          <a:prstGeom prst="rect">
            <a:avLst/>
          </a:prstGeom>
        </p:spPr>
      </p:pic>
      <p:pic>
        <p:nvPicPr>
          <p:cNvPr id="44" name="Imagen 43">
            <a:extLst>
              <a:ext uri="{FF2B5EF4-FFF2-40B4-BE49-F238E27FC236}">
                <a16:creationId xmlns:a16="http://schemas.microsoft.com/office/drawing/2014/main" id="{392FF696-31D8-0BFF-3EC0-0A20D8B52A0E}"/>
              </a:ext>
            </a:extLst>
          </p:cNvPr>
          <p:cNvPicPr>
            <a:picLocks noChangeAspect="1"/>
          </p:cNvPicPr>
          <p:nvPr/>
        </p:nvPicPr>
        <p:blipFill>
          <a:blip r:embed="rId5"/>
          <a:stretch>
            <a:fillRect/>
          </a:stretch>
        </p:blipFill>
        <p:spPr>
          <a:xfrm>
            <a:off x="15036311" y="6487958"/>
            <a:ext cx="3438508" cy="3636324"/>
          </a:xfrm>
          <a:prstGeom prst="rect">
            <a:avLst/>
          </a:prstGeom>
        </p:spPr>
      </p:pic>
      <p:pic>
        <p:nvPicPr>
          <p:cNvPr id="48" name="Imagen 47">
            <a:extLst>
              <a:ext uri="{FF2B5EF4-FFF2-40B4-BE49-F238E27FC236}">
                <a16:creationId xmlns:a16="http://schemas.microsoft.com/office/drawing/2014/main" id="{A819E9CA-4C93-7AA9-49BF-E545A547BB92}"/>
              </a:ext>
            </a:extLst>
          </p:cNvPr>
          <p:cNvPicPr>
            <a:picLocks noChangeAspect="1"/>
          </p:cNvPicPr>
          <p:nvPr/>
        </p:nvPicPr>
        <p:blipFill>
          <a:blip r:embed="rId6"/>
          <a:stretch>
            <a:fillRect/>
          </a:stretch>
        </p:blipFill>
        <p:spPr>
          <a:xfrm>
            <a:off x="18556900" y="6474235"/>
            <a:ext cx="3438508" cy="3614572"/>
          </a:xfrm>
          <a:prstGeom prst="rect">
            <a:avLst/>
          </a:prstGeom>
        </p:spPr>
      </p:pic>
      <p:pic>
        <p:nvPicPr>
          <p:cNvPr id="52" name="Imagen 51">
            <a:extLst>
              <a:ext uri="{FF2B5EF4-FFF2-40B4-BE49-F238E27FC236}">
                <a16:creationId xmlns:a16="http://schemas.microsoft.com/office/drawing/2014/main" id="{CA30A7E7-1A65-6253-2B80-5D25ABA0B3D5}"/>
              </a:ext>
            </a:extLst>
          </p:cNvPr>
          <p:cNvPicPr>
            <a:picLocks noChangeAspect="1"/>
          </p:cNvPicPr>
          <p:nvPr/>
        </p:nvPicPr>
        <p:blipFill>
          <a:blip r:embed="rId7"/>
          <a:stretch>
            <a:fillRect/>
          </a:stretch>
        </p:blipFill>
        <p:spPr>
          <a:xfrm>
            <a:off x="14697674" y="11935324"/>
            <a:ext cx="10055963" cy="4067926"/>
          </a:xfrm>
          <a:prstGeom prst="rect">
            <a:avLst/>
          </a:prstGeom>
        </p:spPr>
      </p:pic>
      <p:pic>
        <p:nvPicPr>
          <p:cNvPr id="56" name="Imagen 55">
            <a:extLst>
              <a:ext uri="{FF2B5EF4-FFF2-40B4-BE49-F238E27FC236}">
                <a16:creationId xmlns:a16="http://schemas.microsoft.com/office/drawing/2014/main" id="{C85C5B27-F485-BB69-95BE-5A0F94320EA2}"/>
              </a:ext>
            </a:extLst>
          </p:cNvPr>
          <p:cNvPicPr>
            <a:picLocks noChangeAspect="1"/>
          </p:cNvPicPr>
          <p:nvPr/>
        </p:nvPicPr>
        <p:blipFill>
          <a:blip r:embed="rId8"/>
          <a:stretch>
            <a:fillRect/>
          </a:stretch>
        </p:blipFill>
        <p:spPr>
          <a:xfrm>
            <a:off x="24830972" y="11935324"/>
            <a:ext cx="5135457" cy="4044408"/>
          </a:xfrm>
          <a:prstGeom prst="rect">
            <a:avLst/>
          </a:prstGeom>
        </p:spPr>
      </p:pic>
      <p:pic>
        <p:nvPicPr>
          <p:cNvPr id="58" name="Imagen 57">
            <a:extLst>
              <a:ext uri="{FF2B5EF4-FFF2-40B4-BE49-F238E27FC236}">
                <a16:creationId xmlns:a16="http://schemas.microsoft.com/office/drawing/2014/main" id="{A336F666-629F-B82D-9442-90755AB714E1}"/>
              </a:ext>
            </a:extLst>
          </p:cNvPr>
          <p:cNvPicPr>
            <a:picLocks noChangeAspect="1"/>
          </p:cNvPicPr>
          <p:nvPr/>
        </p:nvPicPr>
        <p:blipFill>
          <a:blip r:embed="rId9"/>
          <a:stretch>
            <a:fillRect/>
          </a:stretch>
        </p:blipFill>
        <p:spPr>
          <a:xfrm>
            <a:off x="29216006" y="12105481"/>
            <a:ext cx="399600" cy="344336"/>
          </a:xfrm>
          <a:prstGeom prst="rect">
            <a:avLst/>
          </a:prstGeom>
        </p:spPr>
      </p:pic>
      <p:sp>
        <p:nvSpPr>
          <p:cNvPr id="62" name="CuadroTexto 61">
            <a:extLst>
              <a:ext uri="{FF2B5EF4-FFF2-40B4-BE49-F238E27FC236}">
                <a16:creationId xmlns:a16="http://schemas.microsoft.com/office/drawing/2014/main" id="{97BD5F12-8B66-7186-908A-688FE14CC80F}"/>
              </a:ext>
            </a:extLst>
          </p:cNvPr>
          <p:cNvSpPr txBox="1"/>
          <p:nvPr/>
        </p:nvSpPr>
        <p:spPr>
          <a:xfrm>
            <a:off x="22352791" y="10124282"/>
            <a:ext cx="7624885" cy="769441"/>
          </a:xfrm>
          <a:prstGeom prst="rect">
            <a:avLst/>
          </a:prstGeom>
          <a:noFill/>
        </p:spPr>
        <p:txBody>
          <a:bodyPr wrap="square">
            <a:spAutoFit/>
          </a:bodyPr>
          <a:lstStyle/>
          <a:p>
            <a:r>
              <a:rPr lang="es-MX" sz="2400" b="1" dirty="0">
                <a:latin typeface="Arial" panose="020B0604020202020204" pitchFamily="34" charset="0"/>
                <a:cs typeface="Arial" panose="020B0604020202020204" pitchFamily="34" charset="0"/>
              </a:rPr>
              <a:t>Table 1</a:t>
            </a:r>
            <a:r>
              <a:rPr lang="es-MX" sz="1900" b="1" dirty="0">
                <a:latin typeface="Arial" panose="020B0604020202020204" pitchFamily="34" charset="0"/>
                <a:cs typeface="Arial" panose="020B0604020202020204" pitchFamily="34" charset="0"/>
              </a:rPr>
              <a:t>. </a:t>
            </a:r>
            <a:r>
              <a:rPr lang="es-MX" sz="1900" dirty="0" err="1">
                <a:latin typeface="Arial" panose="020B0604020202020204" pitchFamily="34" charset="0"/>
                <a:cs typeface="Arial" panose="020B0604020202020204" pitchFamily="34" charset="0"/>
              </a:rPr>
              <a:t>Optimized</a:t>
            </a:r>
            <a:r>
              <a:rPr lang="es-MX" sz="1900" dirty="0">
                <a:latin typeface="Arial" panose="020B0604020202020204" pitchFamily="34" charset="0"/>
                <a:cs typeface="Arial" panose="020B0604020202020204" pitchFamily="34" charset="0"/>
              </a:rPr>
              <a:t> pure-</a:t>
            </a:r>
            <a:r>
              <a:rPr lang="es-MX" sz="1900" dirty="0" err="1">
                <a:latin typeface="Arial" panose="020B0604020202020204" pitchFamily="34" charset="0"/>
                <a:cs typeface="Arial" panose="020B0604020202020204" pitchFamily="34" charset="0"/>
              </a:rPr>
              <a:t>component</a:t>
            </a:r>
            <a:r>
              <a:rPr lang="es-MX" sz="1900" dirty="0">
                <a:latin typeface="Arial" panose="020B0604020202020204" pitchFamily="34" charset="0"/>
                <a:cs typeface="Arial" panose="020B0604020202020204" pitchFamily="34" charset="0"/>
              </a:rPr>
              <a:t> </a:t>
            </a:r>
            <a:r>
              <a:rPr lang="es-MX" sz="1900" dirty="0" err="1">
                <a:latin typeface="Arial" panose="020B0604020202020204" pitchFamily="34" charset="0"/>
                <a:cs typeface="Arial" panose="020B0604020202020204" pitchFamily="34" charset="0"/>
              </a:rPr>
              <a:t>parameters</a:t>
            </a:r>
            <a:r>
              <a:rPr lang="es-MX" sz="1900" dirty="0">
                <a:latin typeface="Arial" panose="020B0604020202020204" pitchFamily="34" charset="0"/>
                <a:cs typeface="Arial" panose="020B0604020202020204" pitchFamily="34" charset="0"/>
              </a:rPr>
              <a:t> </a:t>
            </a:r>
            <a:r>
              <a:rPr lang="es-MX" sz="1900" dirty="0" err="1">
                <a:latin typeface="Arial" panose="020B0604020202020204" pitchFamily="34" charset="0"/>
                <a:cs typeface="Arial" panose="020B0604020202020204" pitchFamily="34" charset="0"/>
              </a:rPr>
              <a:t>to</a:t>
            </a:r>
            <a:r>
              <a:rPr lang="es-MX" sz="1900" dirty="0">
                <a:latin typeface="Arial" panose="020B0604020202020204" pitchFamily="34" charset="0"/>
                <a:cs typeface="Arial" panose="020B0604020202020204" pitchFamily="34" charset="0"/>
              </a:rPr>
              <a:t> vapor </a:t>
            </a:r>
            <a:r>
              <a:rPr lang="es-MX" sz="1900" dirty="0" err="1">
                <a:latin typeface="Arial" panose="020B0604020202020204" pitchFamily="34" charset="0"/>
                <a:cs typeface="Arial" panose="020B0604020202020204" pitchFamily="34" charset="0"/>
              </a:rPr>
              <a:t>pressure</a:t>
            </a:r>
            <a:r>
              <a:rPr lang="es-MX" sz="1900" dirty="0">
                <a:latin typeface="Arial" panose="020B0604020202020204" pitchFamily="34" charset="0"/>
                <a:cs typeface="Arial" panose="020B0604020202020204" pitchFamily="34" charset="0"/>
              </a:rPr>
              <a:t> and </a:t>
            </a:r>
            <a:r>
              <a:rPr lang="es-MX" sz="1900" dirty="0" err="1">
                <a:latin typeface="Arial" panose="020B0604020202020204" pitchFamily="34" charset="0"/>
                <a:cs typeface="Arial" panose="020B0604020202020204" pitchFamily="34" charset="0"/>
              </a:rPr>
              <a:t>liquid</a:t>
            </a:r>
            <a:r>
              <a:rPr lang="es-MX" sz="1900" dirty="0">
                <a:latin typeface="Arial" panose="020B0604020202020204" pitchFamily="34" charset="0"/>
                <a:cs typeface="Arial" panose="020B0604020202020204" pitchFamily="34" charset="0"/>
              </a:rPr>
              <a:t> </a:t>
            </a:r>
            <a:r>
              <a:rPr lang="es-MX" sz="1900" dirty="0" err="1">
                <a:latin typeface="Arial" panose="020B0604020202020204" pitchFamily="34" charset="0"/>
                <a:cs typeface="Arial" panose="020B0604020202020204" pitchFamily="34" charset="0"/>
              </a:rPr>
              <a:t>density</a:t>
            </a:r>
            <a:r>
              <a:rPr lang="es-MX" sz="1900" dirty="0">
                <a:latin typeface="Arial" panose="020B0604020202020204" pitchFamily="34" charset="0"/>
                <a:cs typeface="Arial" panose="020B0604020202020204" pitchFamily="34" charset="0"/>
              </a:rPr>
              <a:t> data</a:t>
            </a:r>
            <a:r>
              <a:rPr lang="es-MX" sz="2000" dirty="0">
                <a:latin typeface="Arial" panose="020B0604020202020204" pitchFamily="34" charset="0"/>
                <a:cs typeface="Arial" panose="020B0604020202020204" pitchFamily="34" charset="0"/>
              </a:rPr>
              <a:t>. </a:t>
            </a:r>
            <a:endParaRPr lang="es-MX" sz="2000" dirty="0"/>
          </a:p>
        </p:txBody>
      </p:sp>
      <p:sp>
        <p:nvSpPr>
          <p:cNvPr id="1024" name="CuadroTexto 1023">
            <a:extLst>
              <a:ext uri="{FF2B5EF4-FFF2-40B4-BE49-F238E27FC236}">
                <a16:creationId xmlns:a16="http://schemas.microsoft.com/office/drawing/2014/main" id="{BCA8552C-C398-9B9C-78EC-3D9190E11485}"/>
              </a:ext>
            </a:extLst>
          </p:cNvPr>
          <p:cNvSpPr txBox="1"/>
          <p:nvPr/>
        </p:nvSpPr>
        <p:spPr>
          <a:xfrm>
            <a:off x="24443723" y="23182472"/>
            <a:ext cx="5389141" cy="754053"/>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Fig. 3</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Experimental [</a:t>
            </a:r>
            <a:r>
              <a:rPr lang="en-US" sz="1900" dirty="0">
                <a:solidFill>
                  <a:srgbClr val="00B0F0"/>
                </a:solidFill>
                <a:latin typeface="Arial" panose="020B0604020202020204" pitchFamily="34" charset="0"/>
                <a:cs typeface="Arial" panose="020B0604020202020204" pitchFamily="34" charset="0"/>
              </a:rPr>
              <a:t>4</a:t>
            </a:r>
            <a:r>
              <a:rPr lang="en-US" sz="1900" dirty="0">
                <a:latin typeface="Arial" panose="020B0604020202020204" pitchFamily="34" charset="0"/>
                <a:cs typeface="Arial" panose="020B0604020202020204" pitchFamily="34" charset="0"/>
              </a:rPr>
              <a:t>] vs. calculated AOP curve. </a:t>
            </a:r>
            <a:endParaRPr lang="es-MX" sz="1900" dirty="0"/>
          </a:p>
        </p:txBody>
      </p:sp>
      <p:pic>
        <p:nvPicPr>
          <p:cNvPr id="1033" name="Imagen 1032">
            <a:extLst>
              <a:ext uri="{FF2B5EF4-FFF2-40B4-BE49-F238E27FC236}">
                <a16:creationId xmlns:a16="http://schemas.microsoft.com/office/drawing/2014/main" id="{2511859E-4DED-97B6-A519-00E12946F956}"/>
              </a:ext>
            </a:extLst>
          </p:cNvPr>
          <p:cNvPicPr>
            <a:picLocks noChangeAspect="1"/>
          </p:cNvPicPr>
          <p:nvPr/>
        </p:nvPicPr>
        <p:blipFill>
          <a:blip r:embed="rId10"/>
          <a:stretch>
            <a:fillRect/>
          </a:stretch>
        </p:blipFill>
        <p:spPr>
          <a:xfrm>
            <a:off x="3090983" y="12251368"/>
            <a:ext cx="8335538" cy="1505160"/>
          </a:xfrm>
          <a:prstGeom prst="rect">
            <a:avLst/>
          </a:prstGeom>
        </p:spPr>
      </p:pic>
      <p:pic>
        <p:nvPicPr>
          <p:cNvPr id="1039" name="Imagen 1038">
            <a:extLst>
              <a:ext uri="{FF2B5EF4-FFF2-40B4-BE49-F238E27FC236}">
                <a16:creationId xmlns:a16="http://schemas.microsoft.com/office/drawing/2014/main" id="{4AF39D0E-C590-B064-8338-FFEC58190D10}"/>
              </a:ext>
            </a:extLst>
          </p:cNvPr>
          <p:cNvPicPr>
            <a:picLocks noChangeAspect="1"/>
          </p:cNvPicPr>
          <p:nvPr/>
        </p:nvPicPr>
        <p:blipFill>
          <a:blip r:embed="rId11"/>
          <a:stretch>
            <a:fillRect/>
          </a:stretch>
        </p:blipFill>
        <p:spPr>
          <a:xfrm>
            <a:off x="2732310" y="19561762"/>
            <a:ext cx="9516373" cy="2149659"/>
          </a:xfrm>
          <a:prstGeom prst="rect">
            <a:avLst/>
          </a:prstGeom>
        </p:spPr>
      </p:pic>
      <p:pic>
        <p:nvPicPr>
          <p:cNvPr id="1055" name="Imagen 1054">
            <a:extLst>
              <a:ext uri="{FF2B5EF4-FFF2-40B4-BE49-F238E27FC236}">
                <a16:creationId xmlns:a16="http://schemas.microsoft.com/office/drawing/2014/main" id="{CE121A61-9F4A-D144-A52F-654AB11339F1}"/>
              </a:ext>
            </a:extLst>
          </p:cNvPr>
          <p:cNvPicPr>
            <a:picLocks noChangeAspect="1"/>
          </p:cNvPicPr>
          <p:nvPr/>
        </p:nvPicPr>
        <p:blipFill>
          <a:blip r:embed="rId12"/>
          <a:stretch>
            <a:fillRect/>
          </a:stretch>
        </p:blipFill>
        <p:spPr>
          <a:xfrm>
            <a:off x="3538424" y="23075776"/>
            <a:ext cx="7630590" cy="1219370"/>
          </a:xfrm>
          <a:prstGeom prst="rect">
            <a:avLst/>
          </a:prstGeom>
        </p:spPr>
      </p:pic>
      <p:pic>
        <p:nvPicPr>
          <p:cNvPr id="1059" name="Imagen 1058">
            <a:extLst>
              <a:ext uri="{FF2B5EF4-FFF2-40B4-BE49-F238E27FC236}">
                <a16:creationId xmlns:a16="http://schemas.microsoft.com/office/drawing/2014/main" id="{62F0B871-D2B5-8388-CE5F-985221097C8E}"/>
              </a:ext>
            </a:extLst>
          </p:cNvPr>
          <p:cNvPicPr>
            <a:picLocks noChangeAspect="1"/>
          </p:cNvPicPr>
          <p:nvPr/>
        </p:nvPicPr>
        <p:blipFill>
          <a:blip r:embed="rId13"/>
          <a:stretch>
            <a:fillRect/>
          </a:stretch>
        </p:blipFill>
        <p:spPr>
          <a:xfrm>
            <a:off x="3876905" y="24549967"/>
            <a:ext cx="6763694" cy="1495634"/>
          </a:xfrm>
          <a:prstGeom prst="rect">
            <a:avLst/>
          </a:prstGeom>
        </p:spPr>
      </p:pic>
      <p:pic>
        <p:nvPicPr>
          <p:cNvPr id="1068" name="Imagen 1067">
            <a:extLst>
              <a:ext uri="{FF2B5EF4-FFF2-40B4-BE49-F238E27FC236}">
                <a16:creationId xmlns:a16="http://schemas.microsoft.com/office/drawing/2014/main" id="{E206C056-5819-FF06-4D7B-F467C3FA3EF5}"/>
              </a:ext>
            </a:extLst>
          </p:cNvPr>
          <p:cNvPicPr>
            <a:picLocks noChangeAspect="1"/>
          </p:cNvPicPr>
          <p:nvPr/>
        </p:nvPicPr>
        <p:blipFill>
          <a:blip r:embed="rId14"/>
          <a:stretch>
            <a:fillRect/>
          </a:stretch>
        </p:blipFill>
        <p:spPr>
          <a:xfrm>
            <a:off x="911294" y="27127795"/>
            <a:ext cx="9351195" cy="7349863"/>
          </a:xfrm>
          <a:prstGeom prst="rect">
            <a:avLst/>
          </a:prstGeom>
        </p:spPr>
      </p:pic>
      <p:pic>
        <p:nvPicPr>
          <p:cNvPr id="1092" name="Imagen 1091">
            <a:extLst>
              <a:ext uri="{FF2B5EF4-FFF2-40B4-BE49-F238E27FC236}">
                <a16:creationId xmlns:a16="http://schemas.microsoft.com/office/drawing/2014/main" id="{25385B0C-AD5E-42BE-4127-B98ED8650F53}"/>
              </a:ext>
            </a:extLst>
          </p:cNvPr>
          <p:cNvPicPr>
            <a:picLocks noChangeAspect="1"/>
          </p:cNvPicPr>
          <p:nvPr/>
        </p:nvPicPr>
        <p:blipFill>
          <a:blip r:embed="rId15"/>
          <a:stretch>
            <a:fillRect/>
          </a:stretch>
        </p:blipFill>
        <p:spPr>
          <a:xfrm>
            <a:off x="2008547" y="36405839"/>
            <a:ext cx="10846468" cy="1498649"/>
          </a:xfrm>
          <a:prstGeom prst="rect">
            <a:avLst/>
          </a:prstGeom>
        </p:spPr>
      </p:pic>
      <p:sp>
        <p:nvSpPr>
          <p:cNvPr id="1094" name="CuadroTexto 1093">
            <a:extLst>
              <a:ext uri="{FF2B5EF4-FFF2-40B4-BE49-F238E27FC236}">
                <a16:creationId xmlns:a16="http://schemas.microsoft.com/office/drawing/2014/main" id="{06DAB01A-D354-C66D-751E-94873412E1F0}"/>
              </a:ext>
            </a:extLst>
          </p:cNvPr>
          <p:cNvSpPr txBox="1"/>
          <p:nvPr/>
        </p:nvSpPr>
        <p:spPr>
          <a:xfrm>
            <a:off x="559639" y="34588810"/>
            <a:ext cx="7229592" cy="58477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chain term, </a:t>
            </a:r>
            <a:r>
              <a:rPr lang="es-MX" sz="3200" kern="1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s-MX" sz="3200" kern="100" baseline="30000" dirty="0" err="1">
                <a:effectLst/>
                <a:latin typeface="Times New Roman" panose="02020603050405020304" pitchFamily="18" charset="0"/>
                <a:ea typeface="Calibri" panose="020F0502020204030204" pitchFamily="34" charset="0"/>
                <a:cs typeface="Times New Roman" panose="02020603050405020304" pitchFamily="18" charset="0"/>
              </a:rPr>
              <a:t>chain</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NkT</a:t>
            </a:r>
            <a:r>
              <a:rPr lang="en-US" sz="3200" dirty="0">
                <a:latin typeface="Times New Roman" panose="02020603050405020304" pitchFamily="18" charset="0"/>
                <a:cs typeface="Times New Roman" panose="02020603050405020304" pitchFamily="18" charset="0"/>
              </a:rPr>
              <a:t> </a:t>
            </a:r>
            <a:r>
              <a:rPr lang="en-US" sz="2400" dirty="0">
                <a:latin typeface="Arial" panose="020B0604020202020204" pitchFamily="34" charset="0"/>
                <a:cs typeface="Arial" panose="020B0604020202020204" pitchFamily="34" charset="0"/>
              </a:rPr>
              <a:t>is given in [</a:t>
            </a:r>
            <a:r>
              <a:rPr lang="en-US" sz="2400" dirty="0">
                <a:solidFill>
                  <a:srgbClr val="00B0F0"/>
                </a:solidFill>
                <a:latin typeface="Arial" panose="020B0604020202020204" pitchFamily="34" charset="0"/>
                <a:cs typeface="Arial" panose="020B0604020202020204" pitchFamily="34" charset="0"/>
              </a:rPr>
              <a:t>8</a:t>
            </a:r>
            <a:r>
              <a:rPr lang="en-US" sz="2400" dirty="0">
                <a:latin typeface="Arial" panose="020B0604020202020204" pitchFamily="34" charset="0"/>
                <a:cs typeface="Arial" panose="020B0604020202020204" pitchFamily="34" charset="0"/>
              </a:rPr>
              <a:t>].</a:t>
            </a:r>
            <a:endParaRPr lang="es-MX" sz="24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1513</Words>
  <Application>Microsoft Office PowerPoint</Application>
  <PresentationFormat>Personalizado</PresentationFormat>
  <Paragraphs>37</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Times New Roman</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Poster PetroPhase 2022</dc:title>
  <dc:creator>Carlos Lira Galeana</dc:creator>
  <cp:lastModifiedBy>Carlos Lira Galeana</cp:lastModifiedBy>
  <cp:revision>38</cp:revision>
  <dcterms:created xsi:type="dcterms:W3CDTF">2022-01-27T17:11:56Z</dcterms:created>
  <dcterms:modified xsi:type="dcterms:W3CDTF">2023-11-09T22:40:08Z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Adobe Illustrator 26.0 (Windows)</vt:lpwstr>
  </property>
  <property fmtid="{D5CDD505-2E9C-101B-9397-08002B2CF9AE}" pid="4" name="LastSaved">
    <vt:filetime>2022-01-27T00:00:00Z</vt:filetime>
  </property>
</Properties>
</file>